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handoutMasterIdLst>
    <p:handoutMasterId r:id="rId21"/>
  </p:handoutMasterIdLst>
  <p:sldIdLst>
    <p:sldId id="476" r:id="rId2"/>
    <p:sldId id="464" r:id="rId3"/>
    <p:sldId id="520" r:id="rId4"/>
    <p:sldId id="522" r:id="rId5"/>
    <p:sldId id="521" r:id="rId6"/>
    <p:sldId id="523" r:id="rId7"/>
    <p:sldId id="503" r:id="rId8"/>
    <p:sldId id="502" r:id="rId9"/>
    <p:sldId id="506" r:id="rId10"/>
    <p:sldId id="507" r:id="rId11"/>
    <p:sldId id="513" r:id="rId12"/>
    <p:sldId id="517" r:id="rId13"/>
    <p:sldId id="505" r:id="rId14"/>
    <p:sldId id="508" r:id="rId15"/>
    <p:sldId id="509" r:id="rId16"/>
    <p:sldId id="525" r:id="rId17"/>
    <p:sldId id="511" r:id="rId18"/>
    <p:sldId id="486" r:id="rId19"/>
  </p:sldIdLst>
  <p:sldSz cx="12192000" cy="6858000"/>
  <p:notesSz cx="7102475" cy="10234613"/>
  <p:defaultText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tandaardsectie" id="{03F79C01-060C-3C46-9165-1497C5638FC2}">
          <p14:sldIdLst>
            <p14:sldId id="476"/>
            <p14:sldId id="464"/>
            <p14:sldId id="520"/>
            <p14:sldId id="522"/>
            <p14:sldId id="521"/>
            <p14:sldId id="523"/>
            <p14:sldId id="503"/>
            <p14:sldId id="502"/>
            <p14:sldId id="506"/>
            <p14:sldId id="507"/>
            <p14:sldId id="513"/>
            <p14:sldId id="517"/>
            <p14:sldId id="505"/>
            <p14:sldId id="508"/>
            <p14:sldId id="509"/>
            <p14:sldId id="525"/>
            <p14:sldId id="511"/>
            <p14:sldId id="486"/>
          </p14:sldIdLst>
        </p14:section>
      </p14:sectionLst>
    </p:ext>
    <p:ext uri="{EFAFB233-063F-42B5-8137-9DF3F51BA10A}">
      <p15:sldGuideLst xmlns:p15="http://schemas.microsoft.com/office/powerpoint/2012/main">
        <p15:guide id="1" orient="horz" pos="2396" userDrawn="1">
          <p15:clr>
            <a:srgbClr val="A4A3A4"/>
          </p15:clr>
        </p15:guide>
        <p15:guide id="2" pos="1080" userDrawn="1">
          <p15:clr>
            <a:srgbClr val="A4A3A4"/>
          </p15:clr>
        </p15:guide>
        <p15:guide id="3" pos="4061" userDrawn="1">
          <p15:clr>
            <a:srgbClr val="A4A3A4"/>
          </p15:clr>
        </p15:guide>
        <p15:guide id="4" pos="4825" userDrawn="1">
          <p15:clr>
            <a:srgbClr val="A4A3A4"/>
          </p15:clr>
        </p15:guide>
        <p15:guide id="5" pos="1468" userDrawn="1">
          <p15:clr>
            <a:srgbClr val="A4A3A4"/>
          </p15:clr>
        </p15:guide>
        <p15:guide id="6" pos="476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DF33"/>
    <a:srgbClr val="345634"/>
    <a:srgbClr val="FFCC66"/>
    <a:srgbClr val="FFCC00"/>
    <a:srgbClr val="2A5D9D"/>
    <a:srgbClr val="B51621"/>
    <a:srgbClr val="80BA27"/>
    <a:srgbClr val="62AF34"/>
    <a:srgbClr val="4D5659"/>
    <a:srgbClr val="8FBDD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159" autoAdjust="0"/>
    <p:restoredTop sz="85424" autoAdjust="0"/>
  </p:normalViewPr>
  <p:slideViewPr>
    <p:cSldViewPr snapToGrid="0" snapToObjects="1" showGuides="1">
      <p:cViewPr varScale="1">
        <p:scale>
          <a:sx n="62" d="100"/>
          <a:sy n="62" d="100"/>
        </p:scale>
        <p:origin x="34" y="264"/>
      </p:cViewPr>
      <p:guideLst>
        <p:guide orient="horz" pos="2396"/>
        <p:guide pos="1080"/>
        <p:guide pos="4061"/>
        <p:guide pos="4825"/>
        <p:guide pos="1468"/>
        <p:guide pos="4765"/>
      </p:guideLst>
    </p:cSldViewPr>
  </p:slideViewPr>
  <p:notesTextViewPr>
    <p:cViewPr>
      <p:scale>
        <a:sx n="3" d="2"/>
        <a:sy n="3" d="2"/>
      </p:scale>
      <p:origin x="0" y="0"/>
    </p:cViewPr>
  </p:notesTextViewPr>
  <p:notesViewPr>
    <p:cSldViewPr snapToGrid="0" snapToObjects="1">
      <p:cViewPr varScale="1">
        <p:scale>
          <a:sx n="110" d="100"/>
          <a:sy n="110" d="100"/>
        </p:scale>
        <p:origin x="2760" y="24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1" y="0"/>
            <a:ext cx="3077739" cy="513508"/>
          </a:xfrm>
          <a:prstGeom prst="rect">
            <a:avLst/>
          </a:prstGeom>
        </p:spPr>
        <p:txBody>
          <a:bodyPr vert="horz" lIns="94787" tIns="47393" rIns="94787" bIns="47393" rtlCol="0"/>
          <a:lstStyle>
            <a:lvl1pPr algn="l">
              <a:defRPr sz="1200"/>
            </a:lvl1pPr>
          </a:lstStyle>
          <a:p>
            <a:endParaRPr lang="fr-BE"/>
          </a:p>
        </p:txBody>
      </p:sp>
      <p:sp>
        <p:nvSpPr>
          <p:cNvPr id="3" name="Espace réservé de la date 2"/>
          <p:cNvSpPr>
            <a:spLocks noGrp="1"/>
          </p:cNvSpPr>
          <p:nvPr>
            <p:ph type="dt" sz="quarter" idx="1"/>
          </p:nvPr>
        </p:nvSpPr>
        <p:spPr>
          <a:xfrm>
            <a:off x="4023093" y="0"/>
            <a:ext cx="3077739" cy="513508"/>
          </a:xfrm>
          <a:prstGeom prst="rect">
            <a:avLst/>
          </a:prstGeom>
        </p:spPr>
        <p:txBody>
          <a:bodyPr vert="horz" lIns="94787" tIns="47393" rIns="94787" bIns="47393" rtlCol="0"/>
          <a:lstStyle>
            <a:lvl1pPr algn="r">
              <a:defRPr sz="1200"/>
            </a:lvl1pPr>
          </a:lstStyle>
          <a:p>
            <a:fld id="{C9A2779E-F34B-4801-ABEF-82A7EA69D110}" type="datetimeFigureOut">
              <a:rPr lang="fr-BE" smtClean="0"/>
              <a:t>22-09-22</a:t>
            </a:fld>
            <a:endParaRPr lang="fr-BE"/>
          </a:p>
        </p:txBody>
      </p:sp>
      <p:sp>
        <p:nvSpPr>
          <p:cNvPr id="4" name="Espace réservé du pied de page 3"/>
          <p:cNvSpPr>
            <a:spLocks noGrp="1"/>
          </p:cNvSpPr>
          <p:nvPr>
            <p:ph type="ftr" sz="quarter" idx="2"/>
          </p:nvPr>
        </p:nvSpPr>
        <p:spPr>
          <a:xfrm>
            <a:off x="1" y="9721107"/>
            <a:ext cx="3077739" cy="513507"/>
          </a:xfrm>
          <a:prstGeom prst="rect">
            <a:avLst/>
          </a:prstGeom>
        </p:spPr>
        <p:txBody>
          <a:bodyPr vert="horz" lIns="94787" tIns="47393" rIns="94787" bIns="47393" rtlCol="0" anchor="b"/>
          <a:lstStyle>
            <a:lvl1pPr algn="l">
              <a:defRPr sz="1200"/>
            </a:lvl1pPr>
          </a:lstStyle>
          <a:p>
            <a:endParaRPr lang="fr-BE"/>
          </a:p>
        </p:txBody>
      </p:sp>
      <p:sp>
        <p:nvSpPr>
          <p:cNvPr id="5" name="Espace réservé du numéro de diapositive 4"/>
          <p:cNvSpPr>
            <a:spLocks noGrp="1"/>
          </p:cNvSpPr>
          <p:nvPr>
            <p:ph type="sldNum" sz="quarter" idx="3"/>
          </p:nvPr>
        </p:nvSpPr>
        <p:spPr>
          <a:xfrm>
            <a:off x="4023093" y="9721107"/>
            <a:ext cx="3077739" cy="513507"/>
          </a:xfrm>
          <a:prstGeom prst="rect">
            <a:avLst/>
          </a:prstGeom>
        </p:spPr>
        <p:txBody>
          <a:bodyPr vert="horz" lIns="94787" tIns="47393" rIns="94787" bIns="47393" rtlCol="0" anchor="b"/>
          <a:lstStyle>
            <a:lvl1pPr algn="r">
              <a:defRPr sz="1200"/>
            </a:lvl1pPr>
          </a:lstStyle>
          <a:p>
            <a:fld id="{69A42DDE-38EF-4B56-A5ED-7075AABE076D}" type="slidenum">
              <a:rPr lang="fr-BE" smtClean="0"/>
              <a:t>‹N°›</a:t>
            </a:fld>
            <a:endParaRPr lang="fr-BE"/>
          </a:p>
        </p:txBody>
      </p:sp>
    </p:spTree>
    <p:extLst>
      <p:ext uri="{BB962C8B-B14F-4D97-AF65-F5344CB8AC3E}">
        <p14:creationId xmlns:p14="http://schemas.microsoft.com/office/powerpoint/2010/main" val="40569884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1" y="0"/>
            <a:ext cx="3077739" cy="511731"/>
          </a:xfrm>
          <a:prstGeom prst="rect">
            <a:avLst/>
          </a:prstGeom>
        </p:spPr>
        <p:txBody>
          <a:bodyPr vert="horz" lIns="94787" tIns="47393" rIns="94787" bIns="47393" rtlCol="0"/>
          <a:lstStyle>
            <a:lvl1pPr algn="l">
              <a:defRPr sz="1200"/>
            </a:lvl1pPr>
          </a:lstStyle>
          <a:p>
            <a:endParaRPr lang="nl-NL"/>
          </a:p>
        </p:txBody>
      </p:sp>
      <p:sp>
        <p:nvSpPr>
          <p:cNvPr id="3" name="Tijdelijke aanduiding voor datum 2"/>
          <p:cNvSpPr>
            <a:spLocks noGrp="1"/>
          </p:cNvSpPr>
          <p:nvPr>
            <p:ph type="dt" idx="1"/>
          </p:nvPr>
        </p:nvSpPr>
        <p:spPr>
          <a:xfrm>
            <a:off x="4023093" y="0"/>
            <a:ext cx="3077739" cy="511731"/>
          </a:xfrm>
          <a:prstGeom prst="rect">
            <a:avLst/>
          </a:prstGeom>
        </p:spPr>
        <p:txBody>
          <a:bodyPr vert="horz" lIns="94787" tIns="47393" rIns="94787" bIns="47393" rtlCol="0"/>
          <a:lstStyle>
            <a:lvl1pPr algn="r">
              <a:defRPr sz="1200"/>
            </a:lvl1pPr>
          </a:lstStyle>
          <a:p>
            <a:fld id="{6355E8CA-1B56-1844-8C6A-BA0D6AFB4E8C}" type="datetimeFigureOut">
              <a:rPr lang="nl-NL" smtClean="0"/>
              <a:t>22-9-2022</a:t>
            </a:fld>
            <a:endParaRPr lang="nl-NL"/>
          </a:p>
        </p:txBody>
      </p:sp>
      <p:sp>
        <p:nvSpPr>
          <p:cNvPr id="4" name="Tijdelijke aanduiding voor dia-afbeelding 3"/>
          <p:cNvSpPr>
            <a:spLocks noGrp="1" noRot="1" noChangeAspect="1"/>
          </p:cNvSpPr>
          <p:nvPr>
            <p:ph type="sldImg" idx="2"/>
          </p:nvPr>
        </p:nvSpPr>
        <p:spPr>
          <a:xfrm>
            <a:off x="141288" y="768350"/>
            <a:ext cx="6819900" cy="3836988"/>
          </a:xfrm>
          <a:prstGeom prst="rect">
            <a:avLst/>
          </a:prstGeom>
          <a:noFill/>
          <a:ln w="12700">
            <a:solidFill>
              <a:prstClr val="black"/>
            </a:solidFill>
          </a:ln>
        </p:spPr>
        <p:txBody>
          <a:bodyPr vert="horz" lIns="94787" tIns="47393" rIns="94787" bIns="47393" rtlCol="0" anchor="ctr"/>
          <a:lstStyle/>
          <a:p>
            <a:endParaRPr lang="nl-NL"/>
          </a:p>
        </p:txBody>
      </p:sp>
      <p:sp>
        <p:nvSpPr>
          <p:cNvPr id="5" name="Tijdelijke aanduiding voor notities 4"/>
          <p:cNvSpPr>
            <a:spLocks noGrp="1"/>
          </p:cNvSpPr>
          <p:nvPr>
            <p:ph type="body" sz="quarter" idx="3"/>
          </p:nvPr>
        </p:nvSpPr>
        <p:spPr>
          <a:xfrm>
            <a:off x="710248" y="4861442"/>
            <a:ext cx="5681980" cy="4605576"/>
          </a:xfrm>
          <a:prstGeom prst="rect">
            <a:avLst/>
          </a:prstGeom>
        </p:spPr>
        <p:txBody>
          <a:bodyPr vert="horz" lIns="94787" tIns="47393" rIns="94787" bIns="47393" rtlCol="0"/>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6" name="Tijdelijke aanduiding voor voettekst 5"/>
          <p:cNvSpPr>
            <a:spLocks noGrp="1"/>
          </p:cNvSpPr>
          <p:nvPr>
            <p:ph type="ftr" sz="quarter" idx="4"/>
          </p:nvPr>
        </p:nvSpPr>
        <p:spPr>
          <a:xfrm>
            <a:off x="1" y="9721106"/>
            <a:ext cx="3077739" cy="511731"/>
          </a:xfrm>
          <a:prstGeom prst="rect">
            <a:avLst/>
          </a:prstGeom>
        </p:spPr>
        <p:txBody>
          <a:bodyPr vert="horz" lIns="94787" tIns="47393" rIns="94787" bIns="47393"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4023093" y="9721106"/>
            <a:ext cx="3077739" cy="511731"/>
          </a:xfrm>
          <a:prstGeom prst="rect">
            <a:avLst/>
          </a:prstGeom>
        </p:spPr>
        <p:txBody>
          <a:bodyPr vert="horz" lIns="94787" tIns="47393" rIns="94787" bIns="47393" rtlCol="0" anchor="b"/>
          <a:lstStyle>
            <a:lvl1pPr algn="r">
              <a:defRPr sz="1200"/>
            </a:lvl1pPr>
          </a:lstStyle>
          <a:p>
            <a:fld id="{56D5D70C-5EA6-A848-8372-F500690A54A9}" type="slidenum">
              <a:rPr lang="nl-NL" smtClean="0"/>
              <a:t>‹N°›</a:t>
            </a:fld>
            <a:endParaRPr lang="nl-NL"/>
          </a:p>
        </p:txBody>
      </p:sp>
    </p:spTree>
    <p:extLst>
      <p:ext uri="{BB962C8B-B14F-4D97-AF65-F5344CB8AC3E}">
        <p14:creationId xmlns:p14="http://schemas.microsoft.com/office/powerpoint/2010/main" val="214467439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56D5D70C-5EA6-A848-8372-F500690A54A9}" type="slidenum">
              <a:rPr lang="nl-NL" smtClean="0"/>
              <a:t>1</a:t>
            </a:fld>
            <a:endParaRPr lang="nl-NL"/>
          </a:p>
        </p:txBody>
      </p:sp>
    </p:spTree>
    <p:extLst>
      <p:ext uri="{BB962C8B-B14F-4D97-AF65-F5344CB8AC3E}">
        <p14:creationId xmlns:p14="http://schemas.microsoft.com/office/powerpoint/2010/main" val="1287061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fr-FR" dirty="0"/>
              <a:t>Bon après-midi,</a:t>
            </a:r>
          </a:p>
          <a:p>
            <a:r>
              <a:rPr lang="fr-FR" dirty="0"/>
              <a:t>Je suis Dominique, arboriste chez </a:t>
            </a:r>
            <a:r>
              <a:rPr lang="fr-FR" dirty="0" err="1"/>
              <a:t>Krinkels</a:t>
            </a:r>
            <a:r>
              <a:rPr lang="fr-FR" dirty="0"/>
              <a:t>. </a:t>
            </a:r>
          </a:p>
          <a:p>
            <a:r>
              <a:rPr lang="fr-FR" dirty="0"/>
              <a:t>Je fais partie d'une équipe spécifique engagée dans </a:t>
            </a:r>
            <a:r>
              <a:rPr lang="fr-FR" dirty="0" smtClean="0"/>
              <a:t>l'</a:t>
            </a:r>
            <a:r>
              <a:rPr lang="fr-FR" dirty="0" err="1" smtClean="0"/>
              <a:t>inventarisation</a:t>
            </a:r>
            <a:r>
              <a:rPr lang="fr-FR" dirty="0" smtClean="0"/>
              <a:t> </a:t>
            </a:r>
            <a:r>
              <a:rPr lang="fr-FR" dirty="0"/>
              <a:t>et l’expertise technique des arbres. </a:t>
            </a:r>
          </a:p>
          <a:p>
            <a:r>
              <a:rPr lang="fr-FR" dirty="0"/>
              <a:t>Nous sommes certifiés ETW et ETT et nous nous préparons à passer l'examen </a:t>
            </a:r>
            <a:r>
              <a:rPr lang="fr-FR" dirty="0" err="1"/>
              <a:t>VETcert</a:t>
            </a:r>
            <a:r>
              <a:rPr lang="fr-FR" dirty="0"/>
              <a:t>.</a:t>
            </a:r>
            <a:endParaRPr lang="nl-NL" dirty="0"/>
          </a:p>
        </p:txBody>
      </p:sp>
      <p:sp>
        <p:nvSpPr>
          <p:cNvPr id="4" name="Tijdelijke aanduiding voor dianummer 3"/>
          <p:cNvSpPr>
            <a:spLocks noGrp="1"/>
          </p:cNvSpPr>
          <p:nvPr>
            <p:ph type="sldNum" sz="quarter" idx="10"/>
          </p:nvPr>
        </p:nvSpPr>
        <p:spPr/>
        <p:txBody>
          <a:bodyPr/>
          <a:lstStyle/>
          <a:p>
            <a:fld id="{AD4383F3-A3F3-4AA1-9A45-7E9903BDA04C}" type="slidenum">
              <a:rPr lang="nl-NL" smtClean="0"/>
              <a:t>2</a:t>
            </a:fld>
            <a:endParaRPr lang="nl-NL"/>
          </a:p>
        </p:txBody>
      </p:sp>
    </p:spTree>
    <p:extLst>
      <p:ext uri="{BB962C8B-B14F-4D97-AF65-F5344CB8AC3E}">
        <p14:creationId xmlns:p14="http://schemas.microsoft.com/office/powerpoint/2010/main" val="25034648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Je vais vous parler de deux sujets à savoir:</a:t>
            </a:r>
          </a:p>
          <a:p>
            <a:pPr marL="177725" indent="-177725">
              <a:buFontTx/>
              <a:buChar char="-"/>
            </a:pPr>
            <a:r>
              <a:rPr lang="fr-FR" dirty="0"/>
              <a:t>SIG ou système d'information géographique</a:t>
            </a:r>
          </a:p>
          <a:p>
            <a:pPr marL="177725" indent="-177725">
              <a:buFontTx/>
              <a:buChar char="-"/>
            </a:pPr>
            <a:r>
              <a:rPr lang="fr-BE" b="0" i="0" dirty="0" err="1">
                <a:solidFill>
                  <a:srgbClr val="4D5156"/>
                </a:solidFill>
                <a:effectLst/>
                <a:latin typeface="arial" panose="020B0604020202020204" pitchFamily="34" charset="0"/>
              </a:rPr>
              <a:t>TreeRadar</a:t>
            </a:r>
            <a:endParaRPr lang="fr-BE" dirty="0"/>
          </a:p>
        </p:txBody>
      </p:sp>
      <p:sp>
        <p:nvSpPr>
          <p:cNvPr id="4" name="Espace réservé du numéro de diapositive 3"/>
          <p:cNvSpPr>
            <a:spLocks noGrp="1"/>
          </p:cNvSpPr>
          <p:nvPr>
            <p:ph type="sldNum" sz="quarter" idx="10"/>
          </p:nvPr>
        </p:nvSpPr>
        <p:spPr/>
        <p:txBody>
          <a:bodyPr/>
          <a:lstStyle/>
          <a:p>
            <a:fld id="{56D5D70C-5EA6-A848-8372-F500690A54A9}" type="slidenum">
              <a:rPr lang="nl-NL" smtClean="0"/>
              <a:t>3</a:t>
            </a:fld>
            <a:endParaRPr lang="nl-NL"/>
          </a:p>
        </p:txBody>
      </p:sp>
      <p:sp>
        <p:nvSpPr>
          <p:cNvPr id="5" name="Tijdelijke aanduiding voor koptekst 4">
            <a:extLst>
              <a:ext uri="{FF2B5EF4-FFF2-40B4-BE49-F238E27FC236}">
                <a16:creationId xmlns:a16="http://schemas.microsoft.com/office/drawing/2014/main" id="{56F2A1E5-28BA-783B-9F42-5D3EB39964CB}"/>
              </a:ext>
            </a:extLst>
          </p:cNvPr>
          <p:cNvSpPr>
            <a:spLocks noGrp="1"/>
          </p:cNvSpPr>
          <p:nvPr>
            <p:ph type="hdr" sz="quarter"/>
          </p:nvPr>
        </p:nvSpPr>
        <p:spPr/>
        <p:txBody>
          <a:bodyPr/>
          <a:lstStyle/>
          <a:p>
            <a:r>
              <a:rPr lang="nl-NL"/>
              <a:t>2022-09-09 Bluepoint</a:t>
            </a:r>
          </a:p>
        </p:txBody>
      </p:sp>
    </p:spTree>
    <p:extLst>
      <p:ext uri="{BB962C8B-B14F-4D97-AF65-F5344CB8AC3E}">
        <p14:creationId xmlns:p14="http://schemas.microsoft.com/office/powerpoint/2010/main" val="268582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fr-FR" dirty="0"/>
              <a:t>Avant de parler de SIG, je dois mentionner brièvement où se </a:t>
            </a:r>
            <a:r>
              <a:rPr lang="fr-FR" dirty="0" smtClean="0"/>
              <a:t>situe </a:t>
            </a:r>
            <a:r>
              <a:rPr lang="fr-FR" dirty="0"/>
              <a:t>cette technologie.</a:t>
            </a:r>
          </a:p>
          <a:p>
            <a:r>
              <a:rPr lang="fr-FR" dirty="0"/>
              <a:t>Les propriétaires d'arbres sont légalement tenus de prendre soin de leurs arbres.</a:t>
            </a:r>
          </a:p>
          <a:p>
            <a:endParaRPr lang="fr-FR" dirty="0"/>
          </a:p>
          <a:p>
            <a:r>
              <a:rPr lang="fr-FR" dirty="0"/>
              <a:t>Concrètement, dans le cas des gouvernements et des services publics, il s'agit de faire un état des lieux, d'évaluer et de mettre en œuvre les mesures proposées.</a:t>
            </a:r>
          </a:p>
          <a:p>
            <a:endParaRPr lang="fr-FR" dirty="0"/>
          </a:p>
          <a:p>
            <a:r>
              <a:rPr lang="fr-FR" dirty="0"/>
              <a:t>(cliquez) les résultats d'un tel inventaire sont généralement des tableaux Excel avec les coordonnées de l'emplacement exact de l'arbre.</a:t>
            </a:r>
            <a:endParaRPr lang="nl-BE" dirty="0"/>
          </a:p>
        </p:txBody>
      </p:sp>
      <p:sp>
        <p:nvSpPr>
          <p:cNvPr id="4" name="Tijdelijke aanduiding voor koptekst 3"/>
          <p:cNvSpPr>
            <a:spLocks noGrp="1"/>
          </p:cNvSpPr>
          <p:nvPr>
            <p:ph type="hdr" sz="quarter"/>
          </p:nvPr>
        </p:nvSpPr>
        <p:spPr/>
        <p:txBody>
          <a:bodyPr/>
          <a:lstStyle/>
          <a:p>
            <a:r>
              <a:rPr lang="nl-NL"/>
              <a:t>2022-09-09 Bluepoint</a:t>
            </a:r>
          </a:p>
        </p:txBody>
      </p:sp>
      <p:sp>
        <p:nvSpPr>
          <p:cNvPr id="5" name="Tijdelijke aanduiding voor dianummer 4"/>
          <p:cNvSpPr>
            <a:spLocks noGrp="1"/>
          </p:cNvSpPr>
          <p:nvPr>
            <p:ph type="sldNum" sz="quarter" idx="5"/>
          </p:nvPr>
        </p:nvSpPr>
        <p:spPr/>
        <p:txBody>
          <a:bodyPr/>
          <a:lstStyle/>
          <a:p>
            <a:fld id="{56D5D70C-5EA6-A848-8372-F500690A54A9}" type="slidenum">
              <a:rPr lang="nl-NL" smtClean="0"/>
              <a:t>4</a:t>
            </a:fld>
            <a:endParaRPr lang="nl-NL"/>
          </a:p>
        </p:txBody>
      </p:sp>
    </p:spTree>
    <p:extLst>
      <p:ext uri="{BB962C8B-B14F-4D97-AF65-F5344CB8AC3E}">
        <p14:creationId xmlns:p14="http://schemas.microsoft.com/office/powerpoint/2010/main" val="783049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fr-FR" dirty="0"/>
              <a:t>Bien que ces listes soient généralement très détaillées, il est difficile d'imaginer quoi que ce soit avec ces données ou de faire des organisations de travail concrets.</a:t>
            </a:r>
          </a:p>
          <a:p>
            <a:endParaRPr lang="fr-FR" dirty="0"/>
          </a:p>
          <a:p>
            <a:r>
              <a:rPr lang="fr-FR" dirty="0"/>
              <a:t>(cliquez) Cartographier les mêmes données rend soudainement la gestion beaucoup plus facile. En un coup d'œil, vous pouvez voir où se trouve quel arbre et ce qu'il faut faire à son sujet. Il s'agit d'une application SIG. </a:t>
            </a:r>
            <a:r>
              <a:rPr lang="fr-FR" dirty="0" smtClean="0"/>
              <a:t>Le </a:t>
            </a:r>
            <a:r>
              <a:rPr lang="fr-FR" dirty="0" err="1" smtClean="0"/>
              <a:t>géoréférencement</a:t>
            </a:r>
            <a:r>
              <a:rPr lang="fr-FR" dirty="0" smtClean="0"/>
              <a:t> </a:t>
            </a:r>
            <a:r>
              <a:rPr lang="fr-FR" dirty="0"/>
              <a:t>d'un élément.</a:t>
            </a:r>
          </a:p>
          <a:p>
            <a:endParaRPr lang="fr-FR" dirty="0"/>
          </a:p>
          <a:p>
            <a:r>
              <a:rPr lang="fr-FR" dirty="0"/>
              <a:t>Cependant, les exemples présentés sont des données statiques.</a:t>
            </a:r>
          </a:p>
          <a:p>
            <a:r>
              <a:rPr lang="fr-FR" dirty="0"/>
              <a:t>Cela signifie que vous devez modifier les données à base de nouvelle listes Excel ou directement dans un programme SIG pour rester à jour.</a:t>
            </a:r>
          </a:p>
          <a:p>
            <a:endParaRPr lang="fr-FR" dirty="0"/>
          </a:p>
          <a:p>
            <a:r>
              <a:rPr lang="fr-FR" dirty="0"/>
              <a:t>(cliquez) La solution consiste à utiliser des applications qui maintiennent les serveurs de données à jour via le cloud.</a:t>
            </a:r>
            <a:endParaRPr lang="nl-BE" dirty="0"/>
          </a:p>
        </p:txBody>
      </p:sp>
      <p:sp>
        <p:nvSpPr>
          <p:cNvPr id="4" name="Tijdelijke aanduiding voor koptekst 3"/>
          <p:cNvSpPr>
            <a:spLocks noGrp="1"/>
          </p:cNvSpPr>
          <p:nvPr>
            <p:ph type="hdr" sz="quarter"/>
          </p:nvPr>
        </p:nvSpPr>
        <p:spPr/>
        <p:txBody>
          <a:bodyPr/>
          <a:lstStyle/>
          <a:p>
            <a:r>
              <a:rPr lang="nl-NL"/>
              <a:t>2022-09-09 Bluepoint</a:t>
            </a:r>
          </a:p>
        </p:txBody>
      </p:sp>
      <p:sp>
        <p:nvSpPr>
          <p:cNvPr id="5" name="Tijdelijke aanduiding voor dianummer 4"/>
          <p:cNvSpPr>
            <a:spLocks noGrp="1"/>
          </p:cNvSpPr>
          <p:nvPr>
            <p:ph type="sldNum" sz="quarter" idx="5"/>
          </p:nvPr>
        </p:nvSpPr>
        <p:spPr/>
        <p:txBody>
          <a:bodyPr/>
          <a:lstStyle/>
          <a:p>
            <a:fld id="{56D5D70C-5EA6-A848-8372-F500690A54A9}" type="slidenum">
              <a:rPr lang="nl-NL" smtClean="0"/>
              <a:t>5</a:t>
            </a:fld>
            <a:endParaRPr lang="nl-NL"/>
          </a:p>
        </p:txBody>
      </p:sp>
    </p:spTree>
    <p:extLst>
      <p:ext uri="{BB962C8B-B14F-4D97-AF65-F5344CB8AC3E}">
        <p14:creationId xmlns:p14="http://schemas.microsoft.com/office/powerpoint/2010/main" val="109662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fr-FR" dirty="0"/>
              <a:t>Krinkels s’est également lancé sur le </a:t>
            </a:r>
            <a:r>
              <a:rPr lang="fr-FR" dirty="0" smtClean="0"/>
              <a:t>marché </a:t>
            </a:r>
            <a:r>
              <a:rPr lang="fr-FR" dirty="0"/>
              <a:t>et a développé sa propre application.</a:t>
            </a:r>
          </a:p>
          <a:p>
            <a:endParaRPr lang="fr-FR" dirty="0"/>
          </a:p>
          <a:p>
            <a:r>
              <a:rPr lang="fr-FR" dirty="0"/>
              <a:t>L'application est en fait une application de navigateur Web. Dans cette application, vous pouvez consulter les données des arbres et les anciennes inspections, saisir de nouvelles inspections et obtenir un aperçu des mesures de gestion à effectuer.</a:t>
            </a:r>
          </a:p>
          <a:p>
            <a:endParaRPr lang="fr-FR" dirty="0"/>
          </a:p>
          <a:p>
            <a:r>
              <a:rPr lang="fr-FR" dirty="0"/>
              <a:t>(clic) de plus, le client peut estimer plus correctement l'état de son dossier arborescent via des graphiques et des tableaux interactifs via un tableau de bord afin de fournir une budgétisation plus ciblée.</a:t>
            </a:r>
            <a:endParaRPr lang="nl-BE" dirty="0"/>
          </a:p>
        </p:txBody>
      </p:sp>
      <p:sp>
        <p:nvSpPr>
          <p:cNvPr id="4" name="Tijdelijke aanduiding voor koptekst 3"/>
          <p:cNvSpPr>
            <a:spLocks noGrp="1"/>
          </p:cNvSpPr>
          <p:nvPr>
            <p:ph type="hdr" sz="quarter"/>
          </p:nvPr>
        </p:nvSpPr>
        <p:spPr/>
        <p:txBody>
          <a:bodyPr/>
          <a:lstStyle/>
          <a:p>
            <a:r>
              <a:rPr lang="nl-NL"/>
              <a:t>2022-09-09 Bluepoint</a:t>
            </a:r>
          </a:p>
        </p:txBody>
      </p:sp>
      <p:sp>
        <p:nvSpPr>
          <p:cNvPr id="5" name="Tijdelijke aanduiding voor dianummer 4"/>
          <p:cNvSpPr>
            <a:spLocks noGrp="1"/>
          </p:cNvSpPr>
          <p:nvPr>
            <p:ph type="sldNum" sz="quarter" idx="5"/>
          </p:nvPr>
        </p:nvSpPr>
        <p:spPr/>
        <p:txBody>
          <a:bodyPr/>
          <a:lstStyle/>
          <a:p>
            <a:fld id="{56D5D70C-5EA6-A848-8372-F500690A54A9}" type="slidenum">
              <a:rPr lang="nl-NL" smtClean="0"/>
              <a:t>6</a:t>
            </a:fld>
            <a:endParaRPr lang="nl-NL"/>
          </a:p>
        </p:txBody>
      </p:sp>
    </p:spTree>
    <p:extLst>
      <p:ext uri="{BB962C8B-B14F-4D97-AF65-F5344CB8AC3E}">
        <p14:creationId xmlns:p14="http://schemas.microsoft.com/office/powerpoint/2010/main" val="2284840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59"/>
              </a:spcAft>
            </a:pPr>
            <a:r>
              <a:rPr lang="fr-FR" sz="1700" dirty="0">
                <a:latin typeface="Calibri" panose="020F0502020204030204" pitchFamily="34" charset="0"/>
                <a:ea typeface="Calibri" panose="020F0502020204030204" pitchFamily="34" charset="0"/>
                <a:cs typeface="Times New Roman" panose="02020603050405020304" pitchFamily="18" charset="0"/>
              </a:rPr>
              <a:t>Comme deuxième sujet, je voudrais vous présenter notre </a:t>
            </a:r>
            <a:r>
              <a:rPr lang="fr-FR" sz="1700" dirty="0" err="1">
                <a:latin typeface="Calibri" panose="020F0502020204030204" pitchFamily="34" charset="0"/>
                <a:ea typeface="Calibri" panose="020F0502020204030204" pitchFamily="34" charset="0"/>
                <a:cs typeface="Times New Roman" panose="02020603050405020304" pitchFamily="18" charset="0"/>
              </a:rPr>
              <a:t>TreeRadar</a:t>
            </a:r>
            <a:r>
              <a:rPr lang="fr-FR" sz="1700" dirty="0">
                <a:latin typeface="Calibri" panose="020F0502020204030204" pitchFamily="34" charset="0"/>
                <a:ea typeface="Calibri" panose="020F0502020204030204" pitchFamily="34" charset="0"/>
                <a:cs typeface="Times New Roman" panose="02020603050405020304" pitchFamily="18" charset="0"/>
              </a:rPr>
              <a:t>.</a:t>
            </a:r>
            <a:endParaRPr lang="fr-BE" dirty="0"/>
          </a:p>
        </p:txBody>
      </p:sp>
      <p:sp>
        <p:nvSpPr>
          <p:cNvPr id="4" name="Espace réservé du numéro de diapositive 3"/>
          <p:cNvSpPr>
            <a:spLocks noGrp="1"/>
          </p:cNvSpPr>
          <p:nvPr>
            <p:ph type="sldNum" sz="quarter" idx="10"/>
          </p:nvPr>
        </p:nvSpPr>
        <p:spPr/>
        <p:txBody>
          <a:bodyPr/>
          <a:lstStyle/>
          <a:p>
            <a:fld id="{56D5D70C-5EA6-A848-8372-F500690A54A9}" type="slidenum">
              <a:rPr lang="nl-NL" smtClean="0"/>
              <a:t>7</a:t>
            </a:fld>
            <a:endParaRPr lang="nl-NL"/>
          </a:p>
        </p:txBody>
      </p:sp>
      <p:sp>
        <p:nvSpPr>
          <p:cNvPr id="5" name="Tijdelijke aanduiding voor koptekst 4">
            <a:extLst>
              <a:ext uri="{FF2B5EF4-FFF2-40B4-BE49-F238E27FC236}">
                <a16:creationId xmlns:a16="http://schemas.microsoft.com/office/drawing/2014/main" id="{56F2A1E5-28BA-783B-9F42-5D3EB39964CB}"/>
              </a:ext>
            </a:extLst>
          </p:cNvPr>
          <p:cNvSpPr>
            <a:spLocks noGrp="1"/>
          </p:cNvSpPr>
          <p:nvPr>
            <p:ph type="hdr" sz="quarter"/>
          </p:nvPr>
        </p:nvSpPr>
        <p:spPr/>
        <p:txBody>
          <a:bodyPr/>
          <a:lstStyle/>
          <a:p>
            <a:r>
              <a:rPr lang="nl-NL"/>
              <a:t>2022-09-09 Bluepoint</a:t>
            </a:r>
          </a:p>
        </p:txBody>
      </p:sp>
    </p:spTree>
    <p:extLst>
      <p:ext uri="{BB962C8B-B14F-4D97-AF65-F5344CB8AC3E}">
        <p14:creationId xmlns:p14="http://schemas.microsoft.com/office/powerpoint/2010/main" val="27374479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defTabSz="473934">
              <a:defRPr/>
            </a:pPr>
            <a:r>
              <a:rPr lang="fr-BE" sz="1900" dirty="0">
                <a:latin typeface="Calibri" panose="020F0502020204030204" pitchFamily="34" charset="0"/>
                <a:ea typeface="Calibri" panose="020F0502020204030204" pitchFamily="34" charset="0"/>
                <a:cs typeface="Times New Roman" panose="02020603050405020304" pitchFamily="18" charset="0"/>
              </a:rPr>
              <a:t>Nous offrons un grand assortiment d’ expertises techniques qui peuvent fournir à la fois des informations ou des évaluation des risques. Aujourd'hui, l'accent est mis sur notre plus récent ajout, le </a:t>
            </a:r>
            <a:r>
              <a:rPr lang="fr-BE" sz="1900" dirty="0" err="1">
                <a:latin typeface="Calibri" panose="020F0502020204030204" pitchFamily="34" charset="0"/>
                <a:ea typeface="Calibri" panose="020F0502020204030204" pitchFamily="34" charset="0"/>
                <a:cs typeface="Times New Roman" panose="02020603050405020304" pitchFamily="18" charset="0"/>
              </a:rPr>
              <a:t>TreeRadar</a:t>
            </a:r>
            <a:r>
              <a:rPr lang="fr-BE" sz="1900" dirty="0">
                <a:latin typeface="Calibri" panose="020F0502020204030204" pitchFamily="34" charset="0"/>
                <a:ea typeface="Calibri" panose="020F0502020204030204" pitchFamily="34" charset="0"/>
                <a:cs typeface="Times New Roman" panose="02020603050405020304" pitchFamily="18" charset="0"/>
              </a:rPr>
              <a:t>. Cela peut être utilisé pour obtenir des informations sur la motte racinaire et pour évaluer le risque de rupture du tronc.</a:t>
            </a:r>
            <a:endParaRPr lang="nl-BE" sz="19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Espace réservé du numéro de diapositive 3"/>
          <p:cNvSpPr>
            <a:spLocks noGrp="1"/>
          </p:cNvSpPr>
          <p:nvPr>
            <p:ph type="sldNum" sz="quarter" idx="10"/>
          </p:nvPr>
        </p:nvSpPr>
        <p:spPr/>
        <p:txBody>
          <a:bodyPr/>
          <a:lstStyle/>
          <a:p>
            <a:fld id="{56D5D70C-5EA6-A848-8372-F500690A54A9}" type="slidenum">
              <a:rPr lang="nl-NL" smtClean="0"/>
              <a:t>8</a:t>
            </a:fld>
            <a:endParaRPr lang="nl-NL"/>
          </a:p>
        </p:txBody>
      </p:sp>
    </p:spTree>
    <p:extLst>
      <p:ext uri="{BB962C8B-B14F-4D97-AF65-F5344CB8AC3E}">
        <p14:creationId xmlns:p14="http://schemas.microsoft.com/office/powerpoint/2010/main" val="3917707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29"/>
              </a:spcAft>
            </a:pPr>
            <a:r>
              <a:rPr lang="fr-BE" sz="1500" dirty="0">
                <a:latin typeface="Calibri" panose="020F0502020204030204" pitchFamily="34" charset="0"/>
                <a:ea typeface="Calibri" panose="020F0502020204030204" pitchFamily="34" charset="0"/>
                <a:cs typeface="Times New Roman" panose="02020603050405020304" pitchFamily="18" charset="0"/>
              </a:rPr>
              <a:t>Le </a:t>
            </a:r>
            <a:r>
              <a:rPr lang="fr-BE" sz="1500" dirty="0" err="1">
                <a:latin typeface="Calibri" panose="020F0502020204030204" pitchFamily="34" charset="0"/>
                <a:ea typeface="Calibri" panose="020F0502020204030204" pitchFamily="34" charset="0"/>
                <a:cs typeface="Times New Roman" panose="02020603050405020304" pitchFamily="18" charset="0"/>
              </a:rPr>
              <a:t>Treeradar</a:t>
            </a:r>
            <a:r>
              <a:rPr lang="fr-BE" sz="1500" dirty="0">
                <a:latin typeface="Calibri" panose="020F0502020204030204" pitchFamily="34" charset="0"/>
                <a:ea typeface="Calibri" panose="020F0502020204030204" pitchFamily="34" charset="0"/>
                <a:cs typeface="Times New Roman" panose="02020603050405020304" pitchFamily="18" charset="0"/>
              </a:rPr>
              <a:t> est un radar au sol qui utilise des ondes électromagnétiques pour enregistrer de fortes variations de diélectrique dans le sol. En d'autres termes, localiser des objets avec une propriété électrique différente de celle du sol. On trouve bien plus que des structures racinaires.</a:t>
            </a:r>
            <a:endParaRPr lang="nl-BE" sz="15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29"/>
              </a:spcAft>
            </a:pPr>
            <a:r>
              <a:rPr lang="fr-BE" sz="1500" dirty="0">
                <a:latin typeface="Calibri" panose="020F0502020204030204" pitchFamily="34" charset="0"/>
                <a:ea typeface="Calibri" panose="020F0502020204030204" pitchFamily="34" charset="0"/>
                <a:cs typeface="Times New Roman" panose="02020603050405020304" pitchFamily="18" charset="0"/>
              </a:rPr>
              <a:t>La profondeur et la taille minimale des objets enregistrés dépendent de la fréquence des radars. Nous avons 3 fréquences. 400MHz peut dans des conditions idéales atteindre une profondeur de 4m et trouver des objets d'un diamètre de 2,5cm. L'antenne 900 MHz a une portée maximale de 0,8 m et capte des objets à partir de 0,6 cm de diamètre. L'antenne 1600 MHz a une portée maximale de 0,46 m et capte des objets à partir de 0,2 cm de diamètre. Dans les sols très hétérogènes, la portée est souvent moindre.</a:t>
            </a:r>
            <a:endParaRPr lang="nl-BE" sz="15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29"/>
              </a:spcAft>
            </a:pPr>
            <a:r>
              <a:rPr lang="fr-BE" sz="1500" dirty="0">
                <a:latin typeface="Calibri" panose="020F0502020204030204" pitchFamily="34" charset="0"/>
                <a:ea typeface="Calibri" panose="020F0502020204030204" pitchFamily="34" charset="0"/>
                <a:cs typeface="Times New Roman" panose="02020603050405020304" pitchFamily="18" charset="0"/>
              </a:rPr>
              <a:t>Les scans sont analysés via le logiciel, après quoi une correction manuelle est possible en ce qui concerne les scans au sol. L'analyse logicielle d'un scan du tronc peut difficilement ou pas être corrigée.</a:t>
            </a:r>
            <a:endParaRPr lang="nl-BE" sz="15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Espace réservé du numéro de diapositive 3"/>
          <p:cNvSpPr>
            <a:spLocks noGrp="1"/>
          </p:cNvSpPr>
          <p:nvPr>
            <p:ph type="sldNum" sz="quarter" idx="10"/>
          </p:nvPr>
        </p:nvSpPr>
        <p:spPr/>
        <p:txBody>
          <a:bodyPr/>
          <a:lstStyle/>
          <a:p>
            <a:fld id="{56D5D70C-5EA6-A848-8372-F500690A54A9}" type="slidenum">
              <a:rPr lang="nl-NL" smtClean="0"/>
              <a:t>9</a:t>
            </a:fld>
            <a:endParaRPr lang="nl-NL"/>
          </a:p>
        </p:txBody>
      </p:sp>
    </p:spTree>
    <p:extLst>
      <p:ext uri="{BB962C8B-B14F-4D97-AF65-F5344CB8AC3E}">
        <p14:creationId xmlns:p14="http://schemas.microsoft.com/office/powerpoint/2010/main" val="36780776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29"/>
              </a:spcAft>
            </a:pPr>
            <a:r>
              <a:rPr lang="fr-BE" sz="1900" dirty="0">
                <a:latin typeface="Calibri" panose="020F0502020204030204" pitchFamily="34" charset="0"/>
                <a:ea typeface="Calibri" panose="020F0502020204030204" pitchFamily="34" charset="0"/>
                <a:cs typeface="Times New Roman" panose="02020603050405020304" pitchFamily="18" charset="0"/>
              </a:rPr>
              <a:t>Les informations que nous pouvons collecter via les analyses sont :</a:t>
            </a:r>
            <a:endParaRPr lang="nl-BE" sz="1900" dirty="0">
              <a:latin typeface="Calibri" panose="020F0502020204030204" pitchFamily="34" charset="0"/>
              <a:ea typeface="Calibri" panose="020F0502020204030204" pitchFamily="34" charset="0"/>
              <a:cs typeface="Times New Roman" panose="02020603050405020304" pitchFamily="18" charset="0"/>
            </a:endParaRPr>
          </a:p>
          <a:p>
            <a:pPr marL="355450" indent="-355450">
              <a:lnSpc>
                <a:spcPct val="107000"/>
              </a:lnSpc>
              <a:buFont typeface="Calibri" panose="020F0502020204030204" pitchFamily="34" charset="0"/>
              <a:buChar char=""/>
            </a:pPr>
            <a:r>
              <a:rPr lang="fr-BE" sz="1900" dirty="0">
                <a:latin typeface="Calibri" panose="020F0502020204030204" pitchFamily="34" charset="0"/>
                <a:ea typeface="Calibri" panose="020F0502020204030204" pitchFamily="34" charset="0"/>
                <a:cs typeface="Times New Roman" panose="02020603050405020304" pitchFamily="18" charset="0"/>
              </a:rPr>
              <a:t>L'emplacement des racines tant dans le plan que dans la profondeur.</a:t>
            </a:r>
            <a:endParaRPr lang="nl-BE" sz="1900" dirty="0">
              <a:latin typeface="Calibri" panose="020F0502020204030204" pitchFamily="34" charset="0"/>
              <a:ea typeface="Calibri" panose="020F0502020204030204" pitchFamily="34" charset="0"/>
              <a:cs typeface="Times New Roman" panose="02020603050405020304" pitchFamily="18" charset="0"/>
            </a:endParaRPr>
          </a:p>
          <a:p>
            <a:pPr marL="355450" indent="-355450">
              <a:lnSpc>
                <a:spcPct val="107000"/>
              </a:lnSpc>
              <a:buFont typeface="Calibri" panose="020F0502020204030204" pitchFamily="34" charset="0"/>
              <a:buChar char=""/>
            </a:pPr>
            <a:r>
              <a:rPr lang="fr-BE" sz="1900" dirty="0">
                <a:latin typeface="Calibri" panose="020F0502020204030204" pitchFamily="34" charset="0"/>
                <a:ea typeface="Calibri" panose="020F0502020204030204" pitchFamily="34" charset="0"/>
                <a:cs typeface="Times New Roman" panose="02020603050405020304" pitchFamily="18" charset="0"/>
              </a:rPr>
              <a:t>La densité au m² d'objets ressemblant à des racines.</a:t>
            </a:r>
            <a:endParaRPr lang="nl-BE" sz="1900" dirty="0">
              <a:latin typeface="Calibri" panose="020F0502020204030204" pitchFamily="34" charset="0"/>
              <a:ea typeface="Calibri" panose="020F0502020204030204" pitchFamily="34" charset="0"/>
              <a:cs typeface="Times New Roman" panose="02020603050405020304" pitchFamily="18" charset="0"/>
            </a:endParaRPr>
          </a:p>
          <a:p>
            <a:pPr marL="355450" indent="-355450">
              <a:lnSpc>
                <a:spcPct val="107000"/>
              </a:lnSpc>
              <a:buFont typeface="Calibri" panose="020F0502020204030204" pitchFamily="34" charset="0"/>
              <a:buChar char=""/>
            </a:pPr>
            <a:r>
              <a:rPr lang="fr-BE" sz="1900" dirty="0">
                <a:latin typeface="Calibri" panose="020F0502020204030204" pitchFamily="34" charset="0"/>
                <a:ea typeface="Calibri" panose="020F0502020204030204" pitchFamily="34" charset="0"/>
                <a:cs typeface="Times New Roman" panose="02020603050405020304" pitchFamily="18" charset="0"/>
              </a:rPr>
              <a:t>Architecture racinaires. C'est entre guillemets parce que c'est le résultat d'un calcul qui relie des points via la probabilité. </a:t>
            </a:r>
            <a:r>
              <a:rPr lang="nl-BE" sz="1900" dirty="0" err="1">
                <a:latin typeface="Calibri" panose="020F0502020204030204" pitchFamily="34" charset="0"/>
                <a:ea typeface="Calibri" panose="020F0502020204030204" pitchFamily="34" charset="0"/>
                <a:cs typeface="Times New Roman" panose="02020603050405020304" pitchFamily="18" charset="0"/>
              </a:rPr>
              <a:t>Agréable</a:t>
            </a:r>
            <a:r>
              <a:rPr lang="nl-BE" sz="1900" dirty="0">
                <a:latin typeface="Calibri" panose="020F0502020204030204" pitchFamily="34" charset="0"/>
                <a:ea typeface="Calibri" panose="020F0502020204030204" pitchFamily="34" charset="0"/>
                <a:cs typeface="Times New Roman" panose="02020603050405020304" pitchFamily="18" charset="0"/>
              </a:rPr>
              <a:t> à </a:t>
            </a:r>
            <a:r>
              <a:rPr lang="nl-BE" sz="1900" dirty="0" err="1">
                <a:latin typeface="Calibri" panose="020F0502020204030204" pitchFamily="34" charset="0"/>
                <a:ea typeface="Calibri" panose="020F0502020204030204" pitchFamily="34" charset="0"/>
                <a:cs typeface="Times New Roman" panose="02020603050405020304" pitchFamily="18" charset="0"/>
              </a:rPr>
              <a:t>voir</a:t>
            </a:r>
            <a:r>
              <a:rPr lang="nl-BE" sz="1900" dirty="0">
                <a:latin typeface="Calibri" panose="020F0502020204030204" pitchFamily="34" charset="0"/>
                <a:ea typeface="Calibri" panose="020F0502020204030204" pitchFamily="34" charset="0"/>
                <a:cs typeface="Times New Roman" panose="02020603050405020304" pitchFamily="18" charset="0"/>
              </a:rPr>
              <a:t> mais </a:t>
            </a:r>
            <a:r>
              <a:rPr lang="nl-BE" sz="1900" dirty="0" err="1">
                <a:latin typeface="Calibri" panose="020F0502020204030204" pitchFamily="34" charset="0"/>
                <a:ea typeface="Calibri" panose="020F0502020204030204" pitchFamily="34" charset="0"/>
                <a:cs typeface="Times New Roman" panose="02020603050405020304" pitchFamily="18" charset="0"/>
              </a:rPr>
              <a:t>probablement</a:t>
            </a:r>
            <a:r>
              <a:rPr lang="nl-BE" sz="1900" dirty="0">
                <a:latin typeface="Calibri" panose="020F0502020204030204" pitchFamily="34" charset="0"/>
                <a:ea typeface="Calibri" panose="020F0502020204030204" pitchFamily="34" charset="0"/>
                <a:cs typeface="Times New Roman" panose="02020603050405020304" pitchFamily="18" charset="0"/>
              </a:rPr>
              <a:t> pas si réel.</a:t>
            </a:r>
          </a:p>
          <a:p>
            <a:pPr marL="355450" indent="-355450">
              <a:lnSpc>
                <a:spcPct val="107000"/>
              </a:lnSpc>
              <a:spcAft>
                <a:spcPts val="829"/>
              </a:spcAft>
              <a:buFont typeface="Calibri" panose="020F0502020204030204" pitchFamily="34" charset="0"/>
              <a:buChar char=""/>
            </a:pPr>
            <a:r>
              <a:rPr lang="nl-BE" sz="1900" dirty="0" err="1">
                <a:latin typeface="Calibri" panose="020F0502020204030204" pitchFamily="34" charset="0"/>
                <a:ea typeface="Calibri" panose="020F0502020204030204" pitchFamily="34" charset="0"/>
                <a:cs typeface="Times New Roman" panose="02020603050405020304" pitchFamily="18" charset="0"/>
              </a:rPr>
              <a:t>Carie</a:t>
            </a:r>
            <a:r>
              <a:rPr lang="nl-BE" sz="1900" dirty="0">
                <a:latin typeface="Calibri" panose="020F0502020204030204" pitchFamily="34" charset="0"/>
                <a:ea typeface="Calibri" panose="020F0502020204030204" pitchFamily="34" charset="0"/>
                <a:cs typeface="Times New Roman" panose="02020603050405020304" pitchFamily="18" charset="0"/>
              </a:rPr>
              <a:t> du </a:t>
            </a:r>
            <a:r>
              <a:rPr lang="nl-BE" sz="1900" dirty="0" err="1">
                <a:latin typeface="Calibri" panose="020F0502020204030204" pitchFamily="34" charset="0"/>
                <a:ea typeface="Calibri" panose="020F0502020204030204" pitchFamily="34" charset="0"/>
                <a:cs typeface="Times New Roman" panose="02020603050405020304" pitchFamily="18" charset="0"/>
              </a:rPr>
              <a:t>tronc</a:t>
            </a:r>
            <a:r>
              <a:rPr lang="nl-BE" sz="1900" dirty="0">
                <a:latin typeface="Calibri" panose="020F0502020204030204" pitchFamily="34" charset="0"/>
                <a:ea typeface="Calibri" panose="020F0502020204030204" pitchFamily="34" charset="0"/>
                <a:cs typeface="Times New Roman" panose="02020603050405020304" pitchFamily="18" charset="0"/>
              </a:rPr>
              <a:t>.</a:t>
            </a:r>
          </a:p>
        </p:txBody>
      </p:sp>
      <p:sp>
        <p:nvSpPr>
          <p:cNvPr id="4" name="Espace réservé du numéro de diapositive 3"/>
          <p:cNvSpPr>
            <a:spLocks noGrp="1"/>
          </p:cNvSpPr>
          <p:nvPr>
            <p:ph type="sldNum" sz="quarter" idx="10"/>
          </p:nvPr>
        </p:nvSpPr>
        <p:spPr/>
        <p:txBody>
          <a:bodyPr/>
          <a:lstStyle/>
          <a:p>
            <a:fld id="{56D5D70C-5EA6-A848-8372-F500690A54A9}" type="slidenum">
              <a:rPr lang="nl-NL" smtClean="0"/>
              <a:t>10</a:t>
            </a:fld>
            <a:endParaRPr lang="nl-NL"/>
          </a:p>
        </p:txBody>
      </p:sp>
    </p:spTree>
    <p:extLst>
      <p:ext uri="{BB962C8B-B14F-4D97-AF65-F5344CB8AC3E}">
        <p14:creationId xmlns:p14="http://schemas.microsoft.com/office/powerpoint/2010/main" val="2077473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29"/>
              </a:spcAft>
            </a:pPr>
            <a:r>
              <a:rPr lang="fr-BE" sz="1500" dirty="0">
                <a:latin typeface="Calibri" panose="020F0502020204030204" pitchFamily="34" charset="0"/>
                <a:ea typeface="Calibri" panose="020F0502020204030204" pitchFamily="34" charset="0"/>
                <a:cs typeface="Times New Roman" panose="02020603050405020304" pitchFamily="18" charset="0"/>
              </a:rPr>
              <a:t>Comme pour toute technologie, il y a des limites. J'ai déjà parlé de la portée des différentes antennes, celle-ci est inextricablement liée au type de surface. De plus, une trop grande hétérogénéité du sol peut compliquer l'analyse.</a:t>
            </a:r>
            <a:endParaRPr lang="nl-BE" sz="15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29"/>
              </a:spcAft>
            </a:pPr>
            <a:r>
              <a:rPr lang="fr-BE" sz="1500" dirty="0">
                <a:latin typeface="Calibri" panose="020F0502020204030204" pitchFamily="34" charset="0"/>
                <a:ea typeface="Calibri" panose="020F0502020204030204" pitchFamily="34" charset="0"/>
                <a:cs typeface="Times New Roman" panose="02020603050405020304" pitchFamily="18" charset="0"/>
              </a:rPr>
              <a:t>S'il y a beaucoup d'autres arbres et arbustes à proximité de l'arbre à examiner, il devient difficile de déterminer exactement de quel arbre proviennent les racines.</a:t>
            </a:r>
            <a:endParaRPr lang="nl-BE" sz="15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29"/>
              </a:spcAft>
            </a:pPr>
            <a:r>
              <a:rPr lang="fr-BE" sz="1500" dirty="0">
                <a:latin typeface="Calibri" panose="020F0502020204030204" pitchFamily="34" charset="0"/>
                <a:ea typeface="Calibri" panose="020F0502020204030204" pitchFamily="34" charset="0"/>
                <a:cs typeface="Times New Roman" panose="02020603050405020304" pitchFamily="18" charset="0"/>
              </a:rPr>
              <a:t>C'est un tour de force technologique, mais pas une panacée. Les attentes du client doivent correspondre à ce que nous pouvons livrer.</a:t>
            </a:r>
            <a:endParaRPr lang="nl-BE" sz="15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29"/>
              </a:spcAft>
            </a:pPr>
            <a:r>
              <a:rPr lang="fr-BE" sz="1500" dirty="0">
                <a:latin typeface="Calibri" panose="020F0502020204030204" pitchFamily="34" charset="0"/>
                <a:ea typeface="Calibri" panose="020F0502020204030204" pitchFamily="34" charset="0"/>
                <a:cs typeface="Times New Roman" panose="02020603050405020304" pitchFamily="18" charset="0"/>
              </a:rPr>
              <a:t>Pour les scans de tronc avec l'antenne 900 MHz, vous avez besoin d'un diamètre de tronc minimum de +/- 1 m. Des tests avec l'antenne 1600 MHz pour des diamètres de tronc plus petits sont en cours.</a:t>
            </a:r>
            <a:endParaRPr lang="nl-BE" sz="15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29"/>
              </a:spcAft>
            </a:pPr>
            <a:r>
              <a:rPr lang="fr-BE" sz="1500" dirty="0">
                <a:latin typeface="Calibri" panose="020F0502020204030204" pitchFamily="34" charset="0"/>
                <a:ea typeface="Calibri" panose="020F0502020204030204" pitchFamily="34" charset="0"/>
                <a:cs typeface="Times New Roman" panose="02020603050405020304" pitchFamily="18" charset="0"/>
              </a:rPr>
              <a:t>Actuellement, l'analyse suppose un tronc </a:t>
            </a:r>
            <a:r>
              <a:rPr lang="fr-BE" sz="1500" dirty="0" smtClean="0">
                <a:latin typeface="Calibri" panose="020F0502020204030204" pitchFamily="34" charset="0"/>
                <a:ea typeface="Calibri" panose="020F0502020204030204" pitchFamily="34" charset="0"/>
                <a:cs typeface="Times New Roman" panose="02020603050405020304" pitchFamily="18" charset="0"/>
              </a:rPr>
              <a:t>parfaitement </a:t>
            </a:r>
            <a:r>
              <a:rPr lang="fr-BE" sz="1500" dirty="0">
                <a:latin typeface="Calibri" panose="020F0502020204030204" pitchFamily="34" charset="0"/>
                <a:ea typeface="Calibri" panose="020F0502020204030204" pitchFamily="34" charset="0"/>
                <a:cs typeface="Times New Roman" panose="02020603050405020304" pitchFamily="18" charset="0"/>
              </a:rPr>
              <a:t>circulaire. En réalité, ce n'est pas toujours le cas. Le développeur travaille pour pouvoir lier une géométrie correcte au scan.</a:t>
            </a:r>
            <a:endParaRPr lang="nl-BE" sz="15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Espace réservé du numéro de diapositive 3"/>
          <p:cNvSpPr>
            <a:spLocks noGrp="1"/>
          </p:cNvSpPr>
          <p:nvPr>
            <p:ph type="sldNum" sz="quarter" idx="10"/>
          </p:nvPr>
        </p:nvSpPr>
        <p:spPr/>
        <p:txBody>
          <a:bodyPr/>
          <a:lstStyle/>
          <a:p>
            <a:fld id="{56D5D70C-5EA6-A848-8372-F500690A54A9}" type="slidenum">
              <a:rPr lang="nl-NL" smtClean="0"/>
              <a:t>11</a:t>
            </a:fld>
            <a:endParaRPr lang="nl-NL"/>
          </a:p>
        </p:txBody>
      </p:sp>
    </p:spTree>
    <p:extLst>
      <p:ext uri="{BB962C8B-B14F-4D97-AF65-F5344CB8AC3E}">
        <p14:creationId xmlns:p14="http://schemas.microsoft.com/office/powerpoint/2010/main" val="11891757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sz="1100" dirty="0"/>
              <a:t>Exemple de scan en ligne et du traitement des données. Plusieurs scans linéaires ont été effectués le long de cette rangée d'arbres à Bruxelles.</a:t>
            </a:r>
          </a:p>
          <a:p>
            <a:endParaRPr lang="fr-FR" sz="1100" dirty="0"/>
          </a:p>
          <a:p>
            <a:r>
              <a:rPr lang="fr-FR" sz="1100" dirty="0"/>
              <a:t>(cliquez) La première ligne de scan sur les </a:t>
            </a:r>
            <a:r>
              <a:rPr lang="fr-FR" sz="1100" dirty="0" smtClean="0"/>
              <a:t>pavés </a:t>
            </a:r>
            <a:r>
              <a:rPr lang="fr-FR" sz="1100" dirty="0"/>
              <a:t>est discutée plus en détail</a:t>
            </a:r>
          </a:p>
          <a:p>
            <a:endParaRPr lang="fr-FR" sz="1100" dirty="0"/>
          </a:p>
          <a:p>
            <a:r>
              <a:rPr lang="fr-FR" sz="1100" dirty="0"/>
              <a:t>(cliquez) Ceci est le résultat filtré du scan</a:t>
            </a:r>
          </a:p>
          <a:p>
            <a:endParaRPr lang="fr-FR" sz="1100" dirty="0"/>
          </a:p>
          <a:p>
            <a:r>
              <a:rPr lang="fr-FR" sz="1100" dirty="0"/>
              <a:t>(clic) Quelques zones </a:t>
            </a:r>
            <a:r>
              <a:rPr lang="fr-FR" sz="1100" dirty="0" smtClean="0"/>
              <a:t>au-bas </a:t>
            </a:r>
            <a:r>
              <a:rPr lang="fr-FR" sz="1100" dirty="0"/>
              <a:t>du scan ressortent immédiatement. Ces formes symétriques sont des reflets d'un objet et peuvent être ignorées (les racines ne reflètent pas de cette façon)</a:t>
            </a:r>
          </a:p>
          <a:p>
            <a:endParaRPr lang="fr-FR" sz="1100" dirty="0"/>
          </a:p>
          <a:p>
            <a:r>
              <a:rPr lang="fr-FR" sz="1100" dirty="0"/>
              <a:t>Chaque hyperbole montre un objet dans le sol, éventuellement une racine. Dans l'interprétation, cependant, nous ne devons pas non plus oublier </a:t>
            </a:r>
            <a:r>
              <a:rPr lang="fr-FR" sz="1100" dirty="0" smtClean="0"/>
              <a:t>les canalisations </a:t>
            </a:r>
            <a:r>
              <a:rPr lang="fr-FR" sz="1100" dirty="0"/>
              <a:t>utilitaires.</a:t>
            </a:r>
          </a:p>
          <a:p>
            <a:endParaRPr lang="fr-FR" sz="1100" dirty="0"/>
          </a:p>
          <a:p>
            <a:r>
              <a:rPr lang="fr-FR" sz="1100" dirty="0"/>
              <a:t>(cliquez) Peut-être difficile à voir, mais j'ai projeté le plan KLIP sur la ligne de scan et on remarque que deux canalisations utilitaires traversent la ligne du scan.</a:t>
            </a:r>
          </a:p>
          <a:p>
            <a:r>
              <a:rPr lang="fr-FR" sz="1100" dirty="0"/>
              <a:t>Un plan de clip est un bon début, mais tel quel, il peut y avoir un décalage entre le dessin et la situation réelle.</a:t>
            </a:r>
          </a:p>
          <a:p>
            <a:endParaRPr lang="fr-FR" sz="1100" dirty="0"/>
          </a:p>
          <a:p>
            <a:r>
              <a:rPr lang="fr-FR" sz="1100" dirty="0"/>
              <a:t>(cliquez) Enfin, il convient de noter que la bande inférieure contient du brouillage relativement importante. Lorsque nous consultons le fichier brut, nous voyons qu'à partir d'une profondeur de 80 cm, les données ne peuvent pas être qualifiées de représentatives.</a:t>
            </a:r>
          </a:p>
          <a:p>
            <a:endParaRPr lang="fr-FR" sz="1100" dirty="0"/>
          </a:p>
          <a:p>
            <a:r>
              <a:rPr lang="fr-FR" sz="1100" dirty="0"/>
              <a:t>(cliquez) Le sol est probablement trop hétérogène pour faire des déclarations correctes sur la présence ou l'absence de structures racinaires.</a:t>
            </a:r>
            <a:endParaRPr lang="nl-BE" sz="1100" dirty="0"/>
          </a:p>
        </p:txBody>
      </p:sp>
      <p:sp>
        <p:nvSpPr>
          <p:cNvPr id="4" name="Espace réservé du numéro de diapositive 3"/>
          <p:cNvSpPr>
            <a:spLocks noGrp="1"/>
          </p:cNvSpPr>
          <p:nvPr>
            <p:ph type="sldNum" sz="quarter" idx="10"/>
          </p:nvPr>
        </p:nvSpPr>
        <p:spPr/>
        <p:txBody>
          <a:bodyPr/>
          <a:lstStyle/>
          <a:p>
            <a:fld id="{56D5D70C-5EA6-A848-8372-F500690A54A9}" type="slidenum">
              <a:rPr lang="nl-NL" smtClean="0"/>
              <a:t>12</a:t>
            </a:fld>
            <a:endParaRPr lang="nl-NL"/>
          </a:p>
        </p:txBody>
      </p:sp>
      <p:sp>
        <p:nvSpPr>
          <p:cNvPr id="5" name="Tijdelijke aanduiding voor koptekst 4">
            <a:extLst>
              <a:ext uri="{FF2B5EF4-FFF2-40B4-BE49-F238E27FC236}">
                <a16:creationId xmlns:a16="http://schemas.microsoft.com/office/drawing/2014/main" id="{31A84911-9A01-53E4-4D63-6DC64753344D}"/>
              </a:ext>
            </a:extLst>
          </p:cNvPr>
          <p:cNvSpPr>
            <a:spLocks noGrp="1"/>
          </p:cNvSpPr>
          <p:nvPr>
            <p:ph type="hdr" sz="quarter"/>
          </p:nvPr>
        </p:nvSpPr>
        <p:spPr/>
        <p:txBody>
          <a:bodyPr/>
          <a:lstStyle/>
          <a:p>
            <a:r>
              <a:rPr lang="nl-NL"/>
              <a:t>2022-09-09 Bluepoint</a:t>
            </a:r>
          </a:p>
        </p:txBody>
      </p:sp>
    </p:spTree>
    <p:extLst>
      <p:ext uri="{BB962C8B-B14F-4D97-AF65-F5344CB8AC3E}">
        <p14:creationId xmlns:p14="http://schemas.microsoft.com/office/powerpoint/2010/main" val="3474352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29"/>
              </a:spcAft>
            </a:pPr>
            <a:r>
              <a:rPr lang="fr-FR" sz="1700" dirty="0">
                <a:latin typeface="Calibri" panose="020F0502020204030204" pitchFamily="34" charset="0"/>
                <a:ea typeface="Calibri" panose="020F0502020204030204" pitchFamily="34" charset="0"/>
                <a:cs typeface="Times New Roman" panose="02020603050405020304" pitchFamily="18" charset="0"/>
              </a:rPr>
              <a:t>Les applications concrètes sont des études préliminaires à des travaux (de construction).</a:t>
            </a:r>
          </a:p>
          <a:p>
            <a:pPr>
              <a:lnSpc>
                <a:spcPct val="107000"/>
              </a:lnSpc>
              <a:spcAft>
                <a:spcPts val="829"/>
              </a:spcAft>
            </a:pPr>
            <a:r>
              <a:rPr lang="fr-FR" sz="1700" dirty="0">
                <a:latin typeface="Calibri" panose="020F0502020204030204" pitchFamily="34" charset="0"/>
                <a:ea typeface="Calibri" panose="020F0502020204030204" pitchFamily="34" charset="0"/>
                <a:cs typeface="Times New Roman" panose="02020603050405020304" pitchFamily="18" charset="0"/>
              </a:rPr>
              <a:t>Place des racines aussi dans la densité, où peut-on creuser sans dommage ?</a:t>
            </a:r>
          </a:p>
          <a:p>
            <a:pPr>
              <a:lnSpc>
                <a:spcPct val="107000"/>
              </a:lnSpc>
              <a:spcAft>
                <a:spcPts val="829"/>
              </a:spcAft>
            </a:pPr>
            <a:r>
              <a:rPr lang="fr-FR" sz="1700" dirty="0">
                <a:latin typeface="Calibri" panose="020F0502020204030204" pitchFamily="34" charset="0"/>
                <a:ea typeface="Calibri" panose="020F0502020204030204" pitchFamily="34" charset="0"/>
                <a:cs typeface="Times New Roman" panose="02020603050405020304" pitchFamily="18" charset="0"/>
              </a:rPr>
              <a:t>Au cas où, demander de reconstruire une allée en gravier avec des pavés, creuser à 50 cm de profondeur.</a:t>
            </a:r>
          </a:p>
          <a:p>
            <a:pPr>
              <a:lnSpc>
                <a:spcPct val="107000"/>
              </a:lnSpc>
              <a:spcAft>
                <a:spcPts val="829"/>
              </a:spcAft>
            </a:pPr>
            <a:endParaRPr lang="fr-FR" sz="17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29"/>
              </a:spcAft>
            </a:pPr>
            <a:r>
              <a:rPr lang="fr-FR" sz="1700" dirty="0">
                <a:latin typeface="Calibri" panose="020F0502020204030204" pitchFamily="34" charset="0"/>
                <a:ea typeface="Calibri" panose="020F0502020204030204" pitchFamily="34" charset="0"/>
                <a:cs typeface="Times New Roman" panose="02020603050405020304" pitchFamily="18" charset="0"/>
              </a:rPr>
              <a:t>(cliquez) Remarqué par scan qu'il y a des zones avec un enracinement plus dense et que l'enracinement est superficiel.</a:t>
            </a:r>
          </a:p>
          <a:p>
            <a:pPr>
              <a:lnSpc>
                <a:spcPct val="107000"/>
              </a:lnSpc>
              <a:spcAft>
                <a:spcPts val="829"/>
              </a:spcAft>
            </a:pPr>
            <a:r>
              <a:rPr lang="fr-FR" sz="1700" dirty="0">
                <a:latin typeface="Calibri" panose="020F0502020204030204" pitchFamily="34" charset="0"/>
                <a:ea typeface="Calibri" panose="020F0502020204030204" pitchFamily="34" charset="0"/>
                <a:cs typeface="Times New Roman" panose="02020603050405020304" pitchFamily="18" charset="0"/>
              </a:rPr>
              <a:t>Recommandation : si </a:t>
            </a:r>
            <a:r>
              <a:rPr lang="fr-FR" sz="1700" dirty="0" smtClean="0">
                <a:latin typeface="Calibri" panose="020F0502020204030204" pitchFamily="34" charset="0"/>
                <a:ea typeface="Calibri" panose="020F0502020204030204" pitchFamily="34" charset="0"/>
                <a:cs typeface="Times New Roman" panose="02020603050405020304" pitchFamily="18" charset="0"/>
              </a:rPr>
              <a:t>souhaitez</a:t>
            </a:r>
            <a:r>
              <a:rPr lang="fr-FR" sz="1700" baseline="0" dirty="0" smtClean="0">
                <a:latin typeface="Calibri" panose="020F0502020204030204" pitchFamily="34" charset="0"/>
                <a:ea typeface="Calibri" panose="020F0502020204030204" pitchFamily="34" charset="0"/>
                <a:cs typeface="Times New Roman" panose="02020603050405020304" pitchFamily="18" charset="0"/>
              </a:rPr>
              <a:t> de</a:t>
            </a:r>
            <a:r>
              <a:rPr lang="fr-FR" sz="1700" dirty="0" smtClean="0">
                <a:latin typeface="Calibri" panose="020F0502020204030204" pitchFamily="34" charset="0"/>
                <a:ea typeface="Calibri" panose="020F0502020204030204" pitchFamily="34" charset="0"/>
                <a:cs typeface="Times New Roman" panose="02020603050405020304" pitchFamily="18" charset="0"/>
              </a:rPr>
              <a:t> </a:t>
            </a:r>
            <a:r>
              <a:rPr lang="fr-FR" sz="1700" dirty="0">
                <a:latin typeface="Calibri" panose="020F0502020204030204" pitchFamily="34" charset="0"/>
                <a:ea typeface="Calibri" panose="020F0502020204030204" pitchFamily="34" charset="0"/>
                <a:cs typeface="Times New Roman" panose="02020603050405020304" pitchFamily="18" charset="0"/>
              </a:rPr>
              <a:t>refaire le chemin, construisez une « route de chariot » avec une profondeur limitée avec un tournant vers le chemin principal pour éviter une zone intensément enracinée.</a:t>
            </a:r>
            <a:endParaRPr lang="fr-BE" sz="1100" dirty="0"/>
          </a:p>
        </p:txBody>
      </p:sp>
      <p:sp>
        <p:nvSpPr>
          <p:cNvPr id="4" name="Espace réservé du numéro de diapositive 3"/>
          <p:cNvSpPr>
            <a:spLocks noGrp="1"/>
          </p:cNvSpPr>
          <p:nvPr>
            <p:ph type="sldNum" sz="quarter" idx="10"/>
          </p:nvPr>
        </p:nvSpPr>
        <p:spPr/>
        <p:txBody>
          <a:bodyPr/>
          <a:lstStyle/>
          <a:p>
            <a:fld id="{56D5D70C-5EA6-A848-8372-F500690A54A9}" type="slidenum">
              <a:rPr lang="nl-NL" smtClean="0"/>
              <a:t>13</a:t>
            </a:fld>
            <a:endParaRPr lang="nl-NL"/>
          </a:p>
        </p:txBody>
      </p:sp>
    </p:spTree>
    <p:extLst>
      <p:ext uri="{BB962C8B-B14F-4D97-AF65-F5344CB8AC3E}">
        <p14:creationId xmlns:p14="http://schemas.microsoft.com/office/powerpoint/2010/main" val="2133147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defTabSz="473934">
              <a:defRPr/>
            </a:pPr>
            <a:r>
              <a:rPr lang="fr-BE" sz="1900" dirty="0">
                <a:latin typeface="Calibri" panose="020F0502020204030204" pitchFamily="34" charset="0"/>
                <a:ea typeface="Calibri" panose="020F0502020204030204" pitchFamily="34" charset="0"/>
                <a:cs typeface="Times New Roman" panose="02020603050405020304" pitchFamily="18" charset="0"/>
              </a:rPr>
              <a:t>Étude préliminaire d'amélioration de l’emplacement de l’arbre. Où y a-t-il place à l'amélioration ? L'espace théoriquement disponible est-il entièrement </a:t>
            </a:r>
            <a:r>
              <a:rPr lang="fr-BE" sz="1900" dirty="0" smtClean="0">
                <a:latin typeface="Calibri" panose="020F0502020204030204" pitchFamily="34" charset="0"/>
                <a:ea typeface="Calibri" panose="020F0502020204030204" pitchFamily="34" charset="0"/>
                <a:cs typeface="Times New Roman" panose="02020603050405020304" pitchFamily="18" charset="0"/>
              </a:rPr>
              <a:t>colonisé </a:t>
            </a:r>
            <a:r>
              <a:rPr lang="fr-BE" sz="1900" dirty="0">
                <a:latin typeface="Calibri" panose="020F0502020204030204" pitchFamily="34" charset="0"/>
                <a:ea typeface="Calibri" panose="020F0502020204030204" pitchFamily="34" charset="0"/>
                <a:cs typeface="Times New Roman" panose="02020603050405020304" pitchFamily="18" charset="0"/>
              </a:rPr>
              <a:t>par les racines ? Dans quelles zones est-il judicieux d'ajuster les conditions ? Aussi bien en vue de plan qu'en profondeur.</a:t>
            </a:r>
            <a:endParaRPr lang="nl-BE" sz="1900" dirty="0">
              <a:latin typeface="Calibri" panose="020F0502020204030204" pitchFamily="34" charset="0"/>
              <a:ea typeface="Calibri" panose="020F0502020204030204" pitchFamily="34" charset="0"/>
              <a:cs typeface="Times New Roman" panose="02020603050405020304" pitchFamily="18" charset="0"/>
            </a:endParaRPr>
          </a:p>
          <a:p>
            <a:endParaRPr lang="fr-BE" dirty="0"/>
          </a:p>
        </p:txBody>
      </p:sp>
      <p:sp>
        <p:nvSpPr>
          <p:cNvPr id="4" name="Espace réservé du numéro de diapositive 3"/>
          <p:cNvSpPr>
            <a:spLocks noGrp="1"/>
          </p:cNvSpPr>
          <p:nvPr>
            <p:ph type="sldNum" sz="quarter" idx="10"/>
          </p:nvPr>
        </p:nvSpPr>
        <p:spPr/>
        <p:txBody>
          <a:bodyPr/>
          <a:lstStyle/>
          <a:p>
            <a:fld id="{56D5D70C-5EA6-A848-8372-F500690A54A9}" type="slidenum">
              <a:rPr lang="nl-NL" smtClean="0"/>
              <a:t>14</a:t>
            </a:fld>
            <a:endParaRPr lang="nl-NL"/>
          </a:p>
        </p:txBody>
      </p:sp>
    </p:spTree>
    <p:extLst>
      <p:ext uri="{BB962C8B-B14F-4D97-AF65-F5344CB8AC3E}">
        <p14:creationId xmlns:p14="http://schemas.microsoft.com/office/powerpoint/2010/main" val="41140649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defTabSz="473934">
              <a:defRPr/>
            </a:pPr>
            <a:r>
              <a:rPr lang="fr-BE" sz="1900" dirty="0">
                <a:latin typeface="Calibri" panose="020F0502020204030204" pitchFamily="34" charset="0"/>
                <a:ea typeface="Calibri" panose="020F0502020204030204" pitchFamily="34" charset="0"/>
                <a:cs typeface="Times New Roman" panose="02020603050405020304" pitchFamily="18" charset="0"/>
              </a:rPr>
              <a:t>Risque de rupture du tronc. Nous sommes actuellement encore dans le processus d'apprentissage pour interpréter correctement ces scans. Il est très difficile à interpréter et les études comparatives avec la tomographie connue ne sont pas encore disponibles.</a:t>
            </a:r>
            <a:endParaRPr lang="nl-BE" sz="19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Espace réservé du numéro de diapositive 3"/>
          <p:cNvSpPr>
            <a:spLocks noGrp="1"/>
          </p:cNvSpPr>
          <p:nvPr>
            <p:ph type="sldNum" sz="quarter" idx="10"/>
          </p:nvPr>
        </p:nvSpPr>
        <p:spPr/>
        <p:txBody>
          <a:bodyPr/>
          <a:lstStyle/>
          <a:p>
            <a:fld id="{56D5D70C-5EA6-A848-8372-F500690A54A9}" type="slidenum">
              <a:rPr lang="nl-NL" smtClean="0"/>
              <a:t>15</a:t>
            </a:fld>
            <a:endParaRPr lang="nl-NL"/>
          </a:p>
        </p:txBody>
      </p:sp>
    </p:spTree>
    <p:extLst>
      <p:ext uri="{BB962C8B-B14F-4D97-AF65-F5344CB8AC3E}">
        <p14:creationId xmlns:p14="http://schemas.microsoft.com/office/powerpoint/2010/main" val="24104341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AD4383F3-A3F3-4AA1-9A45-7E9903BDA04C}" type="slidenum">
              <a:rPr lang="nl-NL" smtClean="0"/>
              <a:t>16</a:t>
            </a:fld>
            <a:endParaRPr lang="nl-NL"/>
          </a:p>
        </p:txBody>
      </p:sp>
    </p:spTree>
    <p:extLst>
      <p:ext uri="{BB962C8B-B14F-4D97-AF65-F5344CB8AC3E}">
        <p14:creationId xmlns:p14="http://schemas.microsoft.com/office/powerpoint/2010/main" val="2284518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BE" dirty="0"/>
          </a:p>
        </p:txBody>
      </p:sp>
      <p:sp>
        <p:nvSpPr>
          <p:cNvPr id="4" name="Espace réservé du numéro de diapositive 3"/>
          <p:cNvSpPr>
            <a:spLocks noGrp="1"/>
          </p:cNvSpPr>
          <p:nvPr>
            <p:ph type="sldNum" sz="quarter" idx="10"/>
          </p:nvPr>
        </p:nvSpPr>
        <p:spPr/>
        <p:txBody>
          <a:bodyPr/>
          <a:lstStyle/>
          <a:p>
            <a:fld id="{56D5D70C-5EA6-A848-8372-F500690A54A9}" type="slidenum">
              <a:rPr lang="nl-NL" smtClean="0"/>
              <a:t>17</a:t>
            </a:fld>
            <a:endParaRPr lang="nl-NL"/>
          </a:p>
        </p:txBody>
      </p:sp>
    </p:spTree>
    <p:extLst>
      <p:ext uri="{BB962C8B-B14F-4D97-AF65-F5344CB8AC3E}">
        <p14:creationId xmlns:p14="http://schemas.microsoft.com/office/powerpoint/2010/main" val="215162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914400" y="2130430"/>
            <a:ext cx="10363200" cy="1470025"/>
          </a:xfrm>
        </p:spPr>
        <p:txBody>
          <a:bodyPr/>
          <a:lstStyle/>
          <a:p>
            <a:r>
              <a:rPr lang="nl-BE"/>
              <a:t>Titelstijl van model bewerken</a:t>
            </a:r>
            <a:endParaRPr lang="nl-NL"/>
          </a:p>
        </p:txBody>
      </p:sp>
      <p:sp>
        <p:nvSpPr>
          <p:cNvPr id="3" name="Subtitel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nl-BE"/>
              <a:t>Klik om de titelstijl van het model te bewerken</a:t>
            </a:r>
            <a:endParaRPr lang="nl-NL"/>
          </a:p>
        </p:txBody>
      </p:sp>
      <p:sp>
        <p:nvSpPr>
          <p:cNvPr id="4" name="Tijdelijke aanduiding voor datum 3"/>
          <p:cNvSpPr>
            <a:spLocks noGrp="1"/>
          </p:cNvSpPr>
          <p:nvPr>
            <p:ph type="dt" sz="half" idx="10"/>
          </p:nvPr>
        </p:nvSpPr>
        <p:spPr/>
        <p:txBody>
          <a:bodyPr/>
          <a:lstStyle/>
          <a:p>
            <a:fld id="{C0C1AB4C-D832-FA47-B0DC-797E13236B2C}" type="datetimeFigureOut">
              <a:rPr lang="nl-NL" smtClean="0"/>
              <a:t>22-9-2022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D47FA85-338C-8648-BC99-52B746334818}" type="slidenum">
              <a:rPr lang="nl-NL" smtClean="0"/>
              <a:t>‹N°›</a:t>
            </a:fld>
            <a:endParaRPr lang="nl-NL"/>
          </a:p>
        </p:txBody>
      </p:sp>
    </p:spTree>
    <p:extLst>
      <p:ext uri="{BB962C8B-B14F-4D97-AF65-F5344CB8AC3E}">
        <p14:creationId xmlns:p14="http://schemas.microsoft.com/office/powerpoint/2010/main" val="1667763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Titelstijl van model bewerken</a:t>
            </a:r>
            <a:endParaRPr lang="nl-NL"/>
          </a:p>
        </p:txBody>
      </p:sp>
      <p:sp>
        <p:nvSpPr>
          <p:cNvPr id="3" name="Tijdelijke aanduiding voor inhoud 2"/>
          <p:cNvSpPr>
            <a:spLocks noGrp="1"/>
          </p:cNvSpPr>
          <p:nvPr>
            <p:ph idx="1"/>
          </p:nvPr>
        </p:nvSpPr>
        <p:spPr/>
        <p:txBody>
          <a:body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datum 3"/>
          <p:cNvSpPr>
            <a:spLocks noGrp="1"/>
          </p:cNvSpPr>
          <p:nvPr>
            <p:ph type="dt" sz="half" idx="10"/>
          </p:nvPr>
        </p:nvSpPr>
        <p:spPr/>
        <p:txBody>
          <a:bodyPr/>
          <a:lstStyle/>
          <a:p>
            <a:fld id="{C0C1AB4C-D832-FA47-B0DC-797E13236B2C}" type="datetimeFigureOut">
              <a:rPr lang="nl-NL" smtClean="0"/>
              <a:t>22-9-2022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D47FA85-338C-8648-BC99-52B746334818}" type="slidenum">
              <a:rPr lang="nl-NL" smtClean="0"/>
              <a:t>‹N°›</a:t>
            </a:fld>
            <a:endParaRPr lang="nl-NL"/>
          </a:p>
        </p:txBody>
      </p:sp>
    </p:spTree>
    <p:extLst>
      <p:ext uri="{BB962C8B-B14F-4D97-AF65-F5344CB8AC3E}">
        <p14:creationId xmlns:p14="http://schemas.microsoft.com/office/powerpoint/2010/main" val="1527961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963084" y="4406905"/>
            <a:ext cx="10363200" cy="1362075"/>
          </a:xfrm>
        </p:spPr>
        <p:txBody>
          <a:bodyPr anchor="t"/>
          <a:lstStyle>
            <a:lvl1pPr algn="l">
              <a:defRPr sz="4000" b="1" cap="all"/>
            </a:lvl1pPr>
          </a:lstStyle>
          <a:p>
            <a:r>
              <a:rPr lang="nl-BE"/>
              <a:t>Titelstijl van model bewerken</a:t>
            </a:r>
            <a:endParaRPr lang="nl-NL"/>
          </a:p>
        </p:txBody>
      </p:sp>
      <p:sp>
        <p:nvSpPr>
          <p:cNvPr id="3" name="Tijdelijke aanduiding voor tekst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nl-BE"/>
              <a:t>Klik om de tekststijl van het model te bewerken</a:t>
            </a:r>
          </a:p>
        </p:txBody>
      </p:sp>
      <p:sp>
        <p:nvSpPr>
          <p:cNvPr id="4" name="Tijdelijke aanduiding voor datum 3"/>
          <p:cNvSpPr>
            <a:spLocks noGrp="1"/>
          </p:cNvSpPr>
          <p:nvPr>
            <p:ph type="dt" sz="half" idx="10"/>
          </p:nvPr>
        </p:nvSpPr>
        <p:spPr/>
        <p:txBody>
          <a:bodyPr/>
          <a:lstStyle/>
          <a:p>
            <a:fld id="{C0C1AB4C-D832-FA47-B0DC-797E13236B2C}" type="datetimeFigureOut">
              <a:rPr lang="nl-NL" smtClean="0"/>
              <a:t>22-9-2022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D47FA85-338C-8648-BC99-52B746334818}" type="slidenum">
              <a:rPr lang="nl-NL" smtClean="0"/>
              <a:t>‹N°›</a:t>
            </a:fld>
            <a:endParaRPr lang="nl-NL"/>
          </a:p>
        </p:txBody>
      </p:sp>
    </p:spTree>
    <p:extLst>
      <p:ext uri="{BB962C8B-B14F-4D97-AF65-F5344CB8AC3E}">
        <p14:creationId xmlns:p14="http://schemas.microsoft.com/office/powerpoint/2010/main" val="1449762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Titelstijl van model bewerken</a:t>
            </a:r>
            <a:endParaRPr lang="nl-NL"/>
          </a:p>
        </p:txBody>
      </p:sp>
      <p:sp>
        <p:nvSpPr>
          <p:cNvPr id="3" name="Tijdelijke aanduiding voor inhoud 2"/>
          <p:cNvSpPr>
            <a:spLocks noGrp="1"/>
          </p:cNvSpPr>
          <p:nvPr>
            <p:ph sz="half" idx="1"/>
          </p:nvPr>
        </p:nvSpPr>
        <p:spPr>
          <a:xfrm>
            <a:off x="609600" y="1600205"/>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inhoud 3"/>
          <p:cNvSpPr>
            <a:spLocks noGrp="1"/>
          </p:cNvSpPr>
          <p:nvPr>
            <p:ph sz="half" idx="2"/>
          </p:nvPr>
        </p:nvSpPr>
        <p:spPr>
          <a:xfrm>
            <a:off x="6197600" y="1600205"/>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5" name="Tijdelijke aanduiding voor datum 4"/>
          <p:cNvSpPr>
            <a:spLocks noGrp="1"/>
          </p:cNvSpPr>
          <p:nvPr>
            <p:ph type="dt" sz="half" idx="10"/>
          </p:nvPr>
        </p:nvSpPr>
        <p:spPr/>
        <p:txBody>
          <a:bodyPr/>
          <a:lstStyle/>
          <a:p>
            <a:fld id="{C0C1AB4C-D832-FA47-B0DC-797E13236B2C}" type="datetimeFigureOut">
              <a:rPr lang="nl-NL" smtClean="0"/>
              <a:t>22-9-2022</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3D47FA85-338C-8648-BC99-52B746334818}" type="slidenum">
              <a:rPr lang="nl-NL" smtClean="0"/>
              <a:t>‹N°›</a:t>
            </a:fld>
            <a:endParaRPr lang="nl-NL"/>
          </a:p>
        </p:txBody>
      </p:sp>
    </p:spTree>
    <p:extLst>
      <p:ext uri="{BB962C8B-B14F-4D97-AF65-F5344CB8AC3E}">
        <p14:creationId xmlns:p14="http://schemas.microsoft.com/office/powerpoint/2010/main" val="1248876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BE"/>
              <a:t>Titelstijl van model bewerken</a:t>
            </a:r>
            <a:endParaRPr lang="nl-NL"/>
          </a:p>
        </p:txBody>
      </p:sp>
      <p:sp>
        <p:nvSpPr>
          <p:cNvPr id="3" name="Tijdelijke aanduiding voor tekst 2"/>
          <p:cNvSpPr>
            <a:spLocks noGrp="1"/>
          </p:cNvSpPr>
          <p:nvPr>
            <p:ph type="body" idx="1"/>
          </p:nvPr>
        </p:nvSpPr>
        <p:spPr>
          <a:xfrm>
            <a:off x="609600" y="1535113"/>
            <a:ext cx="5386917"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nl-BE"/>
              <a:t>Klik om de tekststijl van het model te bewerken</a:t>
            </a:r>
          </a:p>
        </p:txBody>
      </p:sp>
      <p:sp>
        <p:nvSpPr>
          <p:cNvPr id="4" name="Tijdelijke aanduiding voor inhoud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5" name="Tijdelijke aanduiding voor tekst 4"/>
          <p:cNvSpPr>
            <a:spLocks noGrp="1"/>
          </p:cNvSpPr>
          <p:nvPr>
            <p:ph type="body" sz="quarter" idx="3"/>
          </p:nvPr>
        </p:nvSpPr>
        <p:spPr>
          <a:xfrm>
            <a:off x="6193370" y="1535113"/>
            <a:ext cx="5389033"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nl-BE"/>
              <a:t>Klik om de tekststijl van het model te bewerken</a:t>
            </a:r>
          </a:p>
        </p:txBody>
      </p:sp>
      <p:sp>
        <p:nvSpPr>
          <p:cNvPr id="6" name="Tijdelijke aanduiding voor inhoud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7" name="Tijdelijke aanduiding voor datum 6"/>
          <p:cNvSpPr>
            <a:spLocks noGrp="1"/>
          </p:cNvSpPr>
          <p:nvPr>
            <p:ph type="dt" sz="half" idx="10"/>
          </p:nvPr>
        </p:nvSpPr>
        <p:spPr/>
        <p:txBody>
          <a:bodyPr/>
          <a:lstStyle/>
          <a:p>
            <a:fld id="{C0C1AB4C-D832-FA47-B0DC-797E13236B2C}" type="datetimeFigureOut">
              <a:rPr lang="nl-NL" smtClean="0"/>
              <a:t>22-9-2022</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3D47FA85-338C-8648-BC99-52B746334818}" type="slidenum">
              <a:rPr lang="nl-NL" smtClean="0"/>
              <a:t>‹N°›</a:t>
            </a:fld>
            <a:endParaRPr lang="nl-NL"/>
          </a:p>
        </p:txBody>
      </p:sp>
    </p:spTree>
    <p:extLst>
      <p:ext uri="{BB962C8B-B14F-4D97-AF65-F5344CB8AC3E}">
        <p14:creationId xmlns:p14="http://schemas.microsoft.com/office/powerpoint/2010/main" val="3922145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Titelstijl van model bewerken</a:t>
            </a:r>
            <a:endParaRPr lang="nl-NL"/>
          </a:p>
        </p:txBody>
      </p:sp>
      <p:sp>
        <p:nvSpPr>
          <p:cNvPr id="3" name="Tijdelijke aanduiding voor datum 2"/>
          <p:cNvSpPr>
            <a:spLocks noGrp="1"/>
          </p:cNvSpPr>
          <p:nvPr>
            <p:ph type="dt" sz="half" idx="10"/>
          </p:nvPr>
        </p:nvSpPr>
        <p:spPr/>
        <p:txBody>
          <a:bodyPr/>
          <a:lstStyle/>
          <a:p>
            <a:fld id="{C0C1AB4C-D832-FA47-B0DC-797E13236B2C}" type="datetimeFigureOut">
              <a:rPr lang="nl-NL" smtClean="0"/>
              <a:t>22-9-2022</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3D47FA85-338C-8648-BC99-52B746334818}" type="slidenum">
              <a:rPr lang="nl-NL" smtClean="0"/>
              <a:t>‹N°›</a:t>
            </a:fld>
            <a:endParaRPr lang="nl-NL"/>
          </a:p>
        </p:txBody>
      </p:sp>
    </p:spTree>
    <p:extLst>
      <p:ext uri="{BB962C8B-B14F-4D97-AF65-F5344CB8AC3E}">
        <p14:creationId xmlns:p14="http://schemas.microsoft.com/office/powerpoint/2010/main" val="816479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C0C1AB4C-D832-FA47-B0DC-797E13236B2C}" type="datetimeFigureOut">
              <a:rPr lang="nl-NL" smtClean="0"/>
              <a:t>22-9-2022</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3D47FA85-338C-8648-BC99-52B746334818}" type="slidenum">
              <a:rPr lang="nl-NL" smtClean="0"/>
              <a:t>‹N°›</a:t>
            </a:fld>
            <a:endParaRPr lang="nl-NL"/>
          </a:p>
        </p:txBody>
      </p:sp>
    </p:spTree>
    <p:extLst>
      <p:ext uri="{BB962C8B-B14F-4D97-AF65-F5344CB8AC3E}">
        <p14:creationId xmlns:p14="http://schemas.microsoft.com/office/powerpoint/2010/main" val="33197397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3" y="273050"/>
            <a:ext cx="4011084" cy="1162050"/>
          </a:xfrm>
        </p:spPr>
        <p:txBody>
          <a:bodyPr anchor="b"/>
          <a:lstStyle>
            <a:lvl1pPr algn="l">
              <a:defRPr sz="2000" b="1"/>
            </a:lvl1pPr>
          </a:lstStyle>
          <a:p>
            <a:r>
              <a:rPr lang="nl-BE"/>
              <a:t>Titelstijl van model bewerken</a:t>
            </a:r>
            <a:endParaRPr lang="nl-NL"/>
          </a:p>
        </p:txBody>
      </p:sp>
      <p:sp>
        <p:nvSpPr>
          <p:cNvPr id="3" name="Tijdelijke aanduiding voor inhoud 2"/>
          <p:cNvSpPr>
            <a:spLocks noGrp="1"/>
          </p:cNvSpPr>
          <p:nvPr>
            <p:ph idx="1"/>
          </p:nvPr>
        </p:nvSpPr>
        <p:spPr>
          <a:xfrm>
            <a:off x="4766733" y="27305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tekst 3"/>
          <p:cNvSpPr>
            <a:spLocks noGrp="1"/>
          </p:cNvSpPr>
          <p:nvPr>
            <p:ph type="body" sz="half" idx="2"/>
          </p:nvPr>
        </p:nvSpPr>
        <p:spPr>
          <a:xfrm>
            <a:off x="609603" y="1435103"/>
            <a:ext cx="4011084"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nl-BE"/>
              <a:t>Klik om de tekststijl van het model te bewerken</a:t>
            </a:r>
          </a:p>
        </p:txBody>
      </p:sp>
      <p:sp>
        <p:nvSpPr>
          <p:cNvPr id="5" name="Tijdelijke aanduiding voor datum 4"/>
          <p:cNvSpPr>
            <a:spLocks noGrp="1"/>
          </p:cNvSpPr>
          <p:nvPr>
            <p:ph type="dt" sz="half" idx="10"/>
          </p:nvPr>
        </p:nvSpPr>
        <p:spPr/>
        <p:txBody>
          <a:bodyPr/>
          <a:lstStyle/>
          <a:p>
            <a:fld id="{C0C1AB4C-D832-FA47-B0DC-797E13236B2C}" type="datetimeFigureOut">
              <a:rPr lang="nl-NL" smtClean="0"/>
              <a:t>22-9-2022</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3D47FA85-338C-8648-BC99-52B746334818}" type="slidenum">
              <a:rPr lang="nl-NL" smtClean="0"/>
              <a:t>‹N°›</a:t>
            </a:fld>
            <a:endParaRPr lang="nl-NL"/>
          </a:p>
        </p:txBody>
      </p:sp>
    </p:spTree>
    <p:extLst>
      <p:ext uri="{BB962C8B-B14F-4D97-AF65-F5344CB8AC3E}">
        <p14:creationId xmlns:p14="http://schemas.microsoft.com/office/powerpoint/2010/main" val="935045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2389717" y="4800600"/>
            <a:ext cx="7315200" cy="566738"/>
          </a:xfrm>
        </p:spPr>
        <p:txBody>
          <a:bodyPr anchor="b"/>
          <a:lstStyle>
            <a:lvl1pPr algn="l">
              <a:defRPr sz="2000" b="1"/>
            </a:lvl1pPr>
          </a:lstStyle>
          <a:p>
            <a:r>
              <a:rPr lang="nl-BE"/>
              <a:t>Titelstijl van model bewerken</a:t>
            </a:r>
            <a:endParaRPr lang="nl-NL"/>
          </a:p>
        </p:txBody>
      </p:sp>
      <p:sp>
        <p:nvSpPr>
          <p:cNvPr id="3" name="Tijdelijke aanduiding voor afbeelding 2"/>
          <p:cNvSpPr>
            <a:spLocks noGrp="1"/>
          </p:cNvSpPr>
          <p:nvPr>
            <p:ph type="pic" idx="1"/>
          </p:nvPr>
        </p:nvSpPr>
        <p:spPr>
          <a:xfrm>
            <a:off x="2389717" y="612775"/>
            <a:ext cx="73152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nl-NL"/>
          </a:p>
        </p:txBody>
      </p:sp>
      <p:sp>
        <p:nvSpPr>
          <p:cNvPr id="4" name="Tijdelijke aanduiding voor tekst 3"/>
          <p:cNvSpPr>
            <a:spLocks noGrp="1"/>
          </p:cNvSpPr>
          <p:nvPr>
            <p:ph type="body" sz="half" idx="2"/>
          </p:nvPr>
        </p:nvSpPr>
        <p:spPr>
          <a:xfrm>
            <a:off x="2389717" y="5367338"/>
            <a:ext cx="73152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nl-BE"/>
              <a:t>Klik om de tekststijl van het model te bewerken</a:t>
            </a:r>
          </a:p>
        </p:txBody>
      </p:sp>
      <p:sp>
        <p:nvSpPr>
          <p:cNvPr id="5" name="Tijdelijke aanduiding voor datum 4"/>
          <p:cNvSpPr>
            <a:spLocks noGrp="1"/>
          </p:cNvSpPr>
          <p:nvPr>
            <p:ph type="dt" sz="half" idx="10"/>
          </p:nvPr>
        </p:nvSpPr>
        <p:spPr/>
        <p:txBody>
          <a:bodyPr/>
          <a:lstStyle/>
          <a:p>
            <a:fld id="{C0C1AB4C-D832-FA47-B0DC-797E13236B2C}" type="datetimeFigureOut">
              <a:rPr lang="nl-NL" smtClean="0"/>
              <a:t>22-9-2022</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3D47FA85-338C-8648-BC99-52B746334818}" type="slidenum">
              <a:rPr lang="nl-NL" smtClean="0"/>
              <a:t>‹N°›</a:t>
            </a:fld>
            <a:endParaRPr lang="nl-NL"/>
          </a:p>
        </p:txBody>
      </p:sp>
    </p:spTree>
    <p:extLst>
      <p:ext uri="{BB962C8B-B14F-4D97-AF65-F5344CB8AC3E}">
        <p14:creationId xmlns:p14="http://schemas.microsoft.com/office/powerpoint/2010/main" val="4010901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Titelstijl van model bewerken</a:t>
            </a:r>
            <a:endParaRPr lang="nl-NL"/>
          </a:p>
        </p:txBody>
      </p:sp>
      <p:sp>
        <p:nvSpPr>
          <p:cNvPr id="3" name="Tijdelijke aanduiding voor verticale tekst 2"/>
          <p:cNvSpPr>
            <a:spLocks noGrp="1"/>
          </p:cNvSpPr>
          <p:nvPr>
            <p:ph type="body" orient="vert" idx="1"/>
          </p:nvPr>
        </p:nvSpPr>
        <p:spPr/>
        <p:txBody>
          <a:bodyPr vert="eaVert"/>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datum 3"/>
          <p:cNvSpPr>
            <a:spLocks noGrp="1"/>
          </p:cNvSpPr>
          <p:nvPr>
            <p:ph type="dt" sz="half" idx="10"/>
          </p:nvPr>
        </p:nvSpPr>
        <p:spPr/>
        <p:txBody>
          <a:bodyPr/>
          <a:lstStyle/>
          <a:p>
            <a:fld id="{C0C1AB4C-D832-FA47-B0DC-797E13236B2C}" type="datetimeFigureOut">
              <a:rPr lang="nl-NL" smtClean="0"/>
              <a:t>22-9-2022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D47FA85-338C-8648-BC99-52B746334818}" type="slidenum">
              <a:rPr lang="nl-NL" smtClean="0"/>
              <a:t>‹N°›</a:t>
            </a:fld>
            <a:endParaRPr lang="nl-NL"/>
          </a:p>
        </p:txBody>
      </p:sp>
    </p:spTree>
    <p:extLst>
      <p:ext uri="{BB962C8B-B14F-4D97-AF65-F5344CB8AC3E}">
        <p14:creationId xmlns:p14="http://schemas.microsoft.com/office/powerpoint/2010/main" val="3758216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839200" y="274643"/>
            <a:ext cx="2743200" cy="5851525"/>
          </a:xfrm>
        </p:spPr>
        <p:txBody>
          <a:bodyPr vert="eaVert"/>
          <a:lstStyle/>
          <a:p>
            <a:r>
              <a:rPr lang="nl-BE"/>
              <a:t>Titelstijl van model bewerken</a:t>
            </a:r>
            <a:endParaRPr lang="nl-NL"/>
          </a:p>
        </p:txBody>
      </p:sp>
      <p:sp>
        <p:nvSpPr>
          <p:cNvPr id="3" name="Tijdelijke aanduiding voor verticale tekst 2"/>
          <p:cNvSpPr>
            <a:spLocks noGrp="1"/>
          </p:cNvSpPr>
          <p:nvPr>
            <p:ph type="body" orient="vert" idx="1"/>
          </p:nvPr>
        </p:nvSpPr>
        <p:spPr>
          <a:xfrm>
            <a:off x="609600" y="274643"/>
            <a:ext cx="8026400" cy="5851525"/>
          </a:xfrm>
        </p:spPr>
        <p:txBody>
          <a:bodyPr vert="eaVert"/>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datum 3"/>
          <p:cNvSpPr>
            <a:spLocks noGrp="1"/>
          </p:cNvSpPr>
          <p:nvPr>
            <p:ph type="dt" sz="half" idx="10"/>
          </p:nvPr>
        </p:nvSpPr>
        <p:spPr/>
        <p:txBody>
          <a:bodyPr/>
          <a:lstStyle/>
          <a:p>
            <a:fld id="{C0C1AB4C-D832-FA47-B0DC-797E13236B2C}" type="datetimeFigureOut">
              <a:rPr lang="nl-NL" smtClean="0"/>
              <a:t>22-9-2022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D47FA85-338C-8648-BC99-52B746334818}" type="slidenum">
              <a:rPr lang="nl-NL" smtClean="0"/>
              <a:t>‹N°›</a:t>
            </a:fld>
            <a:endParaRPr lang="nl-NL"/>
          </a:p>
        </p:txBody>
      </p:sp>
    </p:spTree>
    <p:extLst>
      <p:ext uri="{BB962C8B-B14F-4D97-AF65-F5344CB8AC3E}">
        <p14:creationId xmlns:p14="http://schemas.microsoft.com/office/powerpoint/2010/main" val="4263484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nl-BE"/>
              <a:t>Titelstijl van model bewerken</a:t>
            </a:r>
            <a:endParaRPr lang="nl-NL"/>
          </a:p>
        </p:txBody>
      </p:sp>
      <p:sp>
        <p:nvSpPr>
          <p:cNvPr id="3" name="Tijdelijke aanduiding voor tekst 2"/>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datum 3"/>
          <p:cNvSpPr>
            <a:spLocks noGrp="1"/>
          </p:cNvSpPr>
          <p:nvPr>
            <p:ph type="dt" sz="half" idx="2"/>
          </p:nvPr>
        </p:nvSpPr>
        <p:spPr>
          <a:xfrm>
            <a:off x="609600" y="6356355"/>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C1AB4C-D832-FA47-B0DC-797E13236B2C}" type="datetimeFigureOut">
              <a:rPr lang="nl-NL" smtClean="0"/>
              <a:t>22-9-2022</a:t>
            </a:fld>
            <a:endParaRPr lang="nl-NL"/>
          </a:p>
        </p:txBody>
      </p:sp>
      <p:sp>
        <p:nvSpPr>
          <p:cNvPr id="5" name="Tijdelijke aanduiding voor voettekst 4"/>
          <p:cNvSpPr>
            <a:spLocks noGrp="1"/>
          </p:cNvSpPr>
          <p:nvPr>
            <p:ph type="ftr" sz="quarter" idx="3"/>
          </p:nvPr>
        </p:nvSpPr>
        <p:spPr>
          <a:xfrm>
            <a:off x="4165600" y="6356355"/>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8737600" y="6356355"/>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47FA85-338C-8648-BC99-52B746334818}" type="slidenum">
              <a:rPr lang="nl-NL" smtClean="0"/>
              <a:t>‹N°›</a:t>
            </a:fld>
            <a:endParaRPr lang="nl-NL"/>
          </a:p>
        </p:txBody>
      </p:sp>
    </p:spTree>
    <p:extLst>
      <p:ext uri="{BB962C8B-B14F-4D97-AF65-F5344CB8AC3E}">
        <p14:creationId xmlns:p14="http://schemas.microsoft.com/office/powerpoint/2010/main" val="9532703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189" rtl="0" eaLnBrk="1" latinLnBrk="0" hangingPunct="1">
        <a:spcBef>
          <a:spcPct val="0"/>
        </a:spcBef>
        <a:buNone/>
        <a:defRPr sz="4400" kern="1200">
          <a:solidFill>
            <a:schemeClr val="tx1"/>
          </a:solidFill>
          <a:latin typeface="+mj-lt"/>
          <a:ea typeface="+mj-ea"/>
          <a:cs typeface="+mj-cs"/>
        </a:defRPr>
      </a:lvl1pPr>
    </p:titleStyle>
    <p:bodyStyle>
      <a:lvl1pPr marL="342891" indent="-342891"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2" indent="-285744"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1"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189" rtl="0" eaLnBrk="1" latinLnBrk="0" hangingPunct="1">
        <a:defRPr sz="1800" kern="1200">
          <a:solidFill>
            <a:schemeClr val="tx1"/>
          </a:solidFill>
          <a:latin typeface="+mn-lt"/>
          <a:ea typeface="+mn-ea"/>
          <a:cs typeface="+mn-cs"/>
        </a:defRPr>
      </a:lvl1pPr>
      <a:lvl2pPr marL="457189" algn="l" defTabSz="457189" rtl="0" eaLnBrk="1" latinLnBrk="0" hangingPunct="1">
        <a:defRPr sz="1800" kern="1200">
          <a:solidFill>
            <a:schemeClr val="tx1"/>
          </a:solidFill>
          <a:latin typeface="+mn-lt"/>
          <a:ea typeface="+mn-ea"/>
          <a:cs typeface="+mn-cs"/>
        </a:defRPr>
      </a:lvl2pPr>
      <a:lvl3pPr marL="914377" algn="l" defTabSz="457189" rtl="0" eaLnBrk="1" latinLnBrk="0" hangingPunct="1">
        <a:defRPr sz="1800" kern="1200">
          <a:solidFill>
            <a:schemeClr val="tx1"/>
          </a:solidFill>
          <a:latin typeface="+mn-lt"/>
          <a:ea typeface="+mn-ea"/>
          <a:cs typeface="+mn-cs"/>
        </a:defRPr>
      </a:lvl3pPr>
      <a:lvl4pPr marL="1371566" algn="l" defTabSz="457189" rtl="0" eaLnBrk="1" latinLnBrk="0" hangingPunct="1">
        <a:defRPr sz="1800" kern="1200">
          <a:solidFill>
            <a:schemeClr val="tx1"/>
          </a:solidFill>
          <a:latin typeface="+mn-lt"/>
          <a:ea typeface="+mn-ea"/>
          <a:cs typeface="+mn-cs"/>
        </a:defRPr>
      </a:lvl4pPr>
      <a:lvl5pPr marL="1828754" algn="l" defTabSz="457189" rtl="0" eaLnBrk="1" latinLnBrk="0" hangingPunct="1">
        <a:defRPr sz="1800" kern="1200">
          <a:solidFill>
            <a:schemeClr val="tx1"/>
          </a:solidFill>
          <a:latin typeface="+mn-lt"/>
          <a:ea typeface="+mn-ea"/>
          <a:cs typeface="+mn-cs"/>
        </a:defRPr>
      </a:lvl5pPr>
      <a:lvl6pPr marL="2285943" algn="l" defTabSz="457189" rtl="0" eaLnBrk="1" latinLnBrk="0" hangingPunct="1">
        <a:defRPr sz="1800" kern="1200">
          <a:solidFill>
            <a:schemeClr val="tx1"/>
          </a:solidFill>
          <a:latin typeface="+mn-lt"/>
          <a:ea typeface="+mn-ea"/>
          <a:cs typeface="+mn-cs"/>
        </a:defRPr>
      </a:lvl6pPr>
      <a:lvl7pPr marL="2743131" algn="l" defTabSz="457189" rtl="0" eaLnBrk="1" latinLnBrk="0" hangingPunct="1">
        <a:defRPr sz="1800" kern="1200">
          <a:solidFill>
            <a:schemeClr val="tx1"/>
          </a:solidFill>
          <a:latin typeface="+mn-lt"/>
          <a:ea typeface="+mn-ea"/>
          <a:cs typeface="+mn-cs"/>
        </a:defRPr>
      </a:lvl7pPr>
      <a:lvl8pPr marL="3200320" algn="l" defTabSz="457189" rtl="0" eaLnBrk="1" latinLnBrk="0" hangingPunct="1">
        <a:defRPr sz="1800" kern="1200">
          <a:solidFill>
            <a:schemeClr val="tx1"/>
          </a:solidFill>
          <a:latin typeface="+mn-lt"/>
          <a:ea typeface="+mn-ea"/>
          <a:cs typeface="+mn-cs"/>
        </a:defRPr>
      </a:lvl8pPr>
      <a:lvl9pPr marL="3657509" algn="l" defTabSz="45718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10" Type="http://schemas.microsoft.com/office/2007/relationships/hdphoto" Target="../media/hdphoto1.wdp"/><Relationship Id="rId4" Type="http://schemas.openxmlformats.org/officeDocument/2006/relationships/image" Target="../media/image4.jpe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85520"/>
            <a:ext cx="12359640" cy="8239760"/>
          </a:xfrm>
          <a:prstGeom prst="rect">
            <a:avLst/>
          </a:prstGeom>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t="20465" b="18809"/>
          <a:stretch/>
        </p:blipFill>
        <p:spPr>
          <a:xfrm>
            <a:off x="3791465" y="1804086"/>
            <a:ext cx="4598773" cy="2792627"/>
          </a:xfrm>
          <a:prstGeom prst="roundRect">
            <a:avLst/>
          </a:prstGeom>
        </p:spPr>
      </p:pic>
    </p:spTree>
    <p:extLst>
      <p:ext uri="{BB962C8B-B14F-4D97-AF65-F5344CB8AC3E}">
        <p14:creationId xmlns:p14="http://schemas.microsoft.com/office/powerpoint/2010/main" val="3626193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eperen 22"/>
          <p:cNvGrpSpPr/>
          <p:nvPr/>
        </p:nvGrpSpPr>
        <p:grpSpPr>
          <a:xfrm>
            <a:off x="785983" y="560085"/>
            <a:ext cx="584991" cy="134646"/>
            <a:chOff x="1879600" y="2072640"/>
            <a:chExt cx="617986" cy="142240"/>
          </a:xfrm>
        </p:grpSpPr>
        <p:sp>
          <p:nvSpPr>
            <p:cNvPr id="6"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8"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9"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29" name="Afbeelding 2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3" name="Tekstvak 3"/>
          <p:cNvSpPr txBox="1"/>
          <p:nvPr/>
        </p:nvSpPr>
        <p:spPr>
          <a:xfrm>
            <a:off x="568658" y="690008"/>
            <a:ext cx="8958800" cy="553998"/>
          </a:xfrm>
          <a:prstGeom prst="rect">
            <a:avLst/>
          </a:prstGeom>
          <a:noFill/>
        </p:spPr>
        <p:txBody>
          <a:bodyPr wrap="square" rtlCol="0">
            <a:spAutoFit/>
          </a:bodyPr>
          <a:lstStyle/>
          <a:p>
            <a:r>
              <a:rPr lang="nl-NL" sz="3000" dirty="0" err="1">
                <a:solidFill>
                  <a:schemeClr val="tx1">
                    <a:lumMod val="65000"/>
                    <a:lumOff val="35000"/>
                  </a:schemeClr>
                </a:solidFill>
                <a:latin typeface="Avenir Light" panose="020B0402020203020204" pitchFamily="34" charset="0"/>
                <a:cs typeface="Century Gothic"/>
              </a:rPr>
              <a:t>Arboriculture</a:t>
            </a:r>
            <a:endParaRPr lang="nl-NL" sz="3000" b="1" dirty="0">
              <a:solidFill>
                <a:schemeClr val="tx1">
                  <a:lumMod val="65000"/>
                  <a:lumOff val="35000"/>
                </a:schemeClr>
              </a:solidFill>
              <a:latin typeface="Avenir Light" panose="020B0402020203020204" pitchFamily="34" charset="0"/>
              <a:cs typeface="Century Gothic"/>
            </a:endParaRPr>
          </a:p>
        </p:txBody>
      </p:sp>
      <p:pic>
        <p:nvPicPr>
          <p:cNvPr id="4" name="Afbeelding 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914236"/>
            <a:ext cx="4229099" cy="2819399"/>
          </a:xfrm>
          <a:prstGeom prst="rect">
            <a:avLst/>
          </a:prstGeom>
        </p:spPr>
      </p:pic>
      <p:pic>
        <p:nvPicPr>
          <p:cNvPr id="10" name="Afbeelding 9"/>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738104" y="1914236"/>
            <a:ext cx="4228199" cy="2820540"/>
          </a:xfrm>
          <a:prstGeom prst="rect">
            <a:avLst/>
          </a:prstGeom>
        </p:spPr>
      </p:pic>
      <p:pic>
        <p:nvPicPr>
          <p:cNvPr id="2" name="Afbeelding 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962901" y="1914236"/>
            <a:ext cx="4229099" cy="2819399"/>
          </a:xfrm>
          <a:prstGeom prst="rect">
            <a:avLst/>
          </a:prstGeom>
        </p:spPr>
      </p:pic>
      <p:pic>
        <p:nvPicPr>
          <p:cNvPr id="11" name="Afbeelding 10">
            <a:extLst>
              <a:ext uri="{FF2B5EF4-FFF2-40B4-BE49-F238E27FC236}">
                <a16:creationId xmlns:a16="http://schemas.microsoft.com/office/drawing/2014/main" id="{171382AE-65AE-115E-C330-8D32F2624D79}"/>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4936779" y="5043167"/>
            <a:ext cx="1503630" cy="1503630"/>
          </a:xfrm>
          <a:prstGeom prst="rect">
            <a:avLst/>
          </a:prstGeom>
        </p:spPr>
      </p:pic>
      <p:pic>
        <p:nvPicPr>
          <p:cNvPr id="14" name="Afbeelding 13">
            <a:extLst>
              <a:ext uri="{FF2B5EF4-FFF2-40B4-BE49-F238E27FC236}">
                <a16:creationId xmlns:a16="http://schemas.microsoft.com/office/drawing/2014/main" id="{1786E278-64E1-C593-7454-4E9331525281}"/>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2906727" y="5043167"/>
            <a:ext cx="1503629" cy="1503629"/>
          </a:xfrm>
          <a:prstGeom prst="rect">
            <a:avLst/>
          </a:prstGeom>
        </p:spPr>
      </p:pic>
      <p:pic>
        <p:nvPicPr>
          <p:cNvPr id="16" name="Afbeelding 15">
            <a:extLst>
              <a:ext uri="{FF2B5EF4-FFF2-40B4-BE49-F238E27FC236}">
                <a16:creationId xmlns:a16="http://schemas.microsoft.com/office/drawing/2014/main" id="{1929465E-BD47-DE25-ABDC-6397151F3F55}"/>
              </a:ext>
            </a:extLst>
          </p:cNvPr>
          <p:cNvPicPr>
            <a:picLocks noChangeAspect="1"/>
          </p:cNvPicPr>
          <p:nvPr/>
        </p:nvPicPr>
        <p:blipFill>
          <a:blip r:embed="rId9">
            <a:extLst>
              <a:ext uri="{BEBA8EAE-BF5A-486C-A8C5-ECC9F3942E4B}">
                <a14:imgProps xmlns:a14="http://schemas.microsoft.com/office/drawing/2010/main">
                  <a14:imgLayer r:embed="rId10">
                    <a14:imgEffect>
                      <a14:artisticPastelsSmooth/>
                    </a14:imgEffect>
                  </a14:imgLayer>
                </a14:imgProps>
              </a:ext>
            </a:extLst>
          </a:blip>
          <a:stretch>
            <a:fillRect/>
          </a:stretch>
        </p:blipFill>
        <p:spPr>
          <a:xfrm>
            <a:off x="6966833" y="5049522"/>
            <a:ext cx="1503630" cy="1503630"/>
          </a:xfrm>
          <a:prstGeom prst="rect">
            <a:avLst/>
          </a:prstGeom>
        </p:spPr>
      </p:pic>
    </p:spTree>
    <p:extLst>
      <p:ext uri="{BB962C8B-B14F-4D97-AF65-F5344CB8AC3E}">
        <p14:creationId xmlns:p14="http://schemas.microsoft.com/office/powerpoint/2010/main" val="1286919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eperen 22"/>
          <p:cNvGrpSpPr/>
          <p:nvPr/>
        </p:nvGrpSpPr>
        <p:grpSpPr>
          <a:xfrm>
            <a:off x="785983" y="560085"/>
            <a:ext cx="584991" cy="134646"/>
            <a:chOff x="1879600" y="2072640"/>
            <a:chExt cx="617986" cy="142240"/>
          </a:xfrm>
        </p:grpSpPr>
        <p:sp>
          <p:nvSpPr>
            <p:cNvPr id="4"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5"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8" name="Afbeelding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3" name="Tekstvak 3"/>
          <p:cNvSpPr txBox="1"/>
          <p:nvPr/>
        </p:nvSpPr>
        <p:spPr>
          <a:xfrm>
            <a:off x="1539089" y="1583792"/>
            <a:ext cx="4390931" cy="2400657"/>
          </a:xfrm>
          <a:prstGeom prst="rect">
            <a:avLst/>
          </a:prstGeom>
          <a:noFill/>
        </p:spPr>
        <p:txBody>
          <a:bodyPr wrap="square" rtlCol="0">
            <a:spAutoFit/>
          </a:bodyPr>
          <a:lstStyle/>
          <a:p>
            <a:r>
              <a:rPr lang="fr-BE" sz="3000" b="1" dirty="0">
                <a:solidFill>
                  <a:schemeClr val="tx1">
                    <a:lumMod val="65000"/>
                    <a:lumOff val="35000"/>
                  </a:schemeClr>
                </a:solidFill>
                <a:latin typeface="Century Gothic" panose="020B0502020202020204" pitchFamily="34" charset="0"/>
                <a:cs typeface="Century Gothic"/>
              </a:rPr>
              <a:t>Agenda:</a:t>
            </a:r>
          </a:p>
          <a:p>
            <a:endParaRPr lang="fr-BE" sz="3000" b="1" dirty="0">
              <a:solidFill>
                <a:schemeClr val="tx1">
                  <a:lumMod val="65000"/>
                  <a:lumOff val="35000"/>
                </a:schemeClr>
              </a:solidFill>
              <a:latin typeface="Century Gothic" panose="020B0502020202020204" pitchFamily="34" charset="0"/>
              <a:cs typeface="Century Gothic"/>
            </a:endParaRPr>
          </a:p>
          <a:p>
            <a:pPr marL="457200" indent="-457200">
              <a:buFontTx/>
              <a:buChar char="-"/>
            </a:pPr>
            <a:r>
              <a:rPr lang="fr-BE" sz="3000" b="1" dirty="0">
                <a:solidFill>
                  <a:schemeClr val="tx1">
                    <a:lumMod val="65000"/>
                    <a:lumOff val="35000"/>
                  </a:schemeClr>
                </a:solidFill>
                <a:latin typeface="Century Gothic" panose="020B0502020202020204" pitchFamily="34" charset="0"/>
                <a:cs typeface="Century Gothic"/>
              </a:rPr>
              <a:t>SIG-app</a:t>
            </a:r>
          </a:p>
          <a:p>
            <a:pPr marL="457200" indent="-457200">
              <a:buFontTx/>
              <a:buChar char="-"/>
            </a:pPr>
            <a:endParaRPr lang="fr-BE" sz="3000" b="1" dirty="0">
              <a:solidFill>
                <a:schemeClr val="tx1">
                  <a:lumMod val="65000"/>
                  <a:lumOff val="35000"/>
                </a:schemeClr>
              </a:solidFill>
              <a:latin typeface="Century Gothic" panose="020B0502020202020204" pitchFamily="34" charset="0"/>
              <a:cs typeface="Century Gothic"/>
            </a:endParaRPr>
          </a:p>
          <a:p>
            <a:pPr marL="457200" indent="-457200">
              <a:buFontTx/>
              <a:buChar char="-"/>
            </a:pPr>
            <a:r>
              <a:rPr lang="fr-BE" sz="3000" b="1" dirty="0" err="1">
                <a:solidFill>
                  <a:schemeClr val="tx1">
                    <a:lumMod val="65000"/>
                    <a:lumOff val="35000"/>
                  </a:schemeClr>
                </a:solidFill>
                <a:latin typeface="Century Gothic" panose="020B0502020202020204" pitchFamily="34" charset="0"/>
                <a:cs typeface="Century Gothic"/>
              </a:rPr>
              <a:t>TreeRadar</a:t>
            </a:r>
            <a:endParaRPr lang="fr-BE" sz="3000" b="1" dirty="0">
              <a:solidFill>
                <a:schemeClr val="bg1"/>
              </a:solidFill>
              <a:latin typeface="Century Gothic" panose="020B0502020202020204" pitchFamily="34" charset="0"/>
              <a:cs typeface="Century Gothic"/>
            </a:endParaRPr>
          </a:p>
        </p:txBody>
      </p:sp>
      <p:sp>
        <p:nvSpPr>
          <p:cNvPr id="15" name="Tekstvak 3"/>
          <p:cNvSpPr txBox="1"/>
          <p:nvPr/>
        </p:nvSpPr>
        <p:spPr>
          <a:xfrm>
            <a:off x="4872549" y="6008864"/>
            <a:ext cx="8958800" cy="400110"/>
          </a:xfrm>
          <a:prstGeom prst="rect">
            <a:avLst/>
          </a:prstGeom>
          <a:noFill/>
        </p:spPr>
        <p:txBody>
          <a:bodyPr wrap="square" rtlCol="0">
            <a:spAutoFit/>
          </a:bodyPr>
          <a:lstStyle/>
          <a:p>
            <a:pPr algn="ctr"/>
            <a:r>
              <a:rPr lang="fr-BE" sz="2000" dirty="0">
                <a:solidFill>
                  <a:schemeClr val="bg1"/>
                </a:solidFill>
                <a:latin typeface="Century Gothic" panose="020B0502020202020204" pitchFamily="34" charset="0"/>
                <a:cs typeface="Century Gothic"/>
              </a:rPr>
              <a:t>9/09/2022</a:t>
            </a:r>
            <a:endParaRPr lang="fr-BE" sz="2000" b="1" dirty="0">
              <a:solidFill>
                <a:schemeClr val="bg1"/>
              </a:solidFill>
              <a:latin typeface="Century Gothic" panose="020B0502020202020204" pitchFamily="34" charset="0"/>
              <a:cs typeface="Century Gothic"/>
            </a:endParaRPr>
          </a:p>
        </p:txBody>
      </p:sp>
    </p:spTree>
    <p:extLst>
      <p:ext uri="{BB962C8B-B14F-4D97-AF65-F5344CB8AC3E}">
        <p14:creationId xmlns:p14="http://schemas.microsoft.com/office/powerpoint/2010/main" val="3444334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38ECEC23-6422-5984-11C2-7B8E8E33AB63}"/>
              </a:ext>
            </a:extLst>
          </p:cNvPr>
          <p:cNvPicPr>
            <a:picLocks noChangeAspect="1"/>
          </p:cNvPicPr>
          <p:nvPr/>
        </p:nvPicPr>
        <p:blipFill>
          <a:blip r:embed="rId3"/>
          <a:stretch>
            <a:fillRect/>
          </a:stretch>
        </p:blipFill>
        <p:spPr>
          <a:xfrm>
            <a:off x="3578399" y="1217502"/>
            <a:ext cx="4762500" cy="4762500"/>
          </a:xfrm>
          <a:prstGeom prst="rect">
            <a:avLst/>
          </a:prstGeom>
        </p:spPr>
      </p:pic>
      <p:pic>
        <p:nvPicPr>
          <p:cNvPr id="3" name="Afbeelding 2">
            <a:extLst>
              <a:ext uri="{FF2B5EF4-FFF2-40B4-BE49-F238E27FC236}">
                <a16:creationId xmlns:a16="http://schemas.microsoft.com/office/drawing/2014/main" id="{A2307E9B-4B89-3D70-998E-24A4F81FFAAB}"/>
              </a:ext>
            </a:extLst>
          </p:cNvPr>
          <p:cNvPicPr>
            <a:picLocks noChangeAspect="1"/>
          </p:cNvPicPr>
          <p:nvPr/>
        </p:nvPicPr>
        <p:blipFill>
          <a:blip r:embed="rId4"/>
          <a:stretch>
            <a:fillRect/>
          </a:stretch>
        </p:blipFill>
        <p:spPr>
          <a:xfrm>
            <a:off x="979336" y="2117800"/>
            <a:ext cx="10520127" cy="2322924"/>
          </a:xfrm>
          <a:prstGeom prst="rect">
            <a:avLst/>
          </a:prstGeom>
        </p:spPr>
      </p:pic>
      <p:grpSp>
        <p:nvGrpSpPr>
          <p:cNvPr id="6" name="Groeperen 22">
            <a:extLst>
              <a:ext uri="{FF2B5EF4-FFF2-40B4-BE49-F238E27FC236}">
                <a16:creationId xmlns:a16="http://schemas.microsoft.com/office/drawing/2014/main" id="{41440E67-40EE-DBB5-76E2-D0EE8BFE3393}"/>
              </a:ext>
            </a:extLst>
          </p:cNvPr>
          <p:cNvGrpSpPr/>
          <p:nvPr/>
        </p:nvGrpSpPr>
        <p:grpSpPr>
          <a:xfrm>
            <a:off x="785983" y="560085"/>
            <a:ext cx="584991" cy="134646"/>
            <a:chOff x="1879600" y="2072640"/>
            <a:chExt cx="617986" cy="142240"/>
          </a:xfrm>
        </p:grpSpPr>
        <p:sp>
          <p:nvSpPr>
            <p:cNvPr id="7" name="Rechthoek 5">
              <a:extLst>
                <a:ext uri="{FF2B5EF4-FFF2-40B4-BE49-F238E27FC236}">
                  <a16:creationId xmlns:a16="http://schemas.microsoft.com/office/drawing/2014/main" id="{6F7D834F-966A-927F-3A2A-B936F3C15E36}"/>
                </a:ext>
              </a:extLst>
            </p:cNvPr>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8" name="Rechthoek 6">
              <a:extLst>
                <a:ext uri="{FF2B5EF4-FFF2-40B4-BE49-F238E27FC236}">
                  <a16:creationId xmlns:a16="http://schemas.microsoft.com/office/drawing/2014/main" id="{67000B38-AEDB-AB54-4C0C-25D3FED14359}"/>
                </a:ext>
              </a:extLst>
            </p:cNvPr>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9" name="Rechthoek 7">
              <a:extLst>
                <a:ext uri="{FF2B5EF4-FFF2-40B4-BE49-F238E27FC236}">
                  <a16:creationId xmlns:a16="http://schemas.microsoft.com/office/drawing/2014/main" id="{D22A587F-D1F1-AA57-D2DE-E7F7FCF11B2D}"/>
                </a:ext>
              </a:extLst>
            </p:cNvPr>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10" name="Rechthoek 8">
              <a:extLst>
                <a:ext uri="{FF2B5EF4-FFF2-40B4-BE49-F238E27FC236}">
                  <a16:creationId xmlns:a16="http://schemas.microsoft.com/office/drawing/2014/main" id="{E706D433-FDF9-581C-0CAF-63DCCBEE589A}"/>
                </a:ext>
              </a:extLst>
            </p:cNvPr>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11" name="Afbeelding 28">
            <a:extLst>
              <a:ext uri="{FF2B5EF4-FFF2-40B4-BE49-F238E27FC236}">
                <a16:creationId xmlns:a16="http://schemas.microsoft.com/office/drawing/2014/main" id="{5106D59D-9F09-FC43-C98C-93781F6F587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3" name="Tijdelijke aanduiding voor inhoud 2">
            <a:extLst>
              <a:ext uri="{FF2B5EF4-FFF2-40B4-BE49-F238E27FC236}">
                <a16:creationId xmlns:a16="http://schemas.microsoft.com/office/drawing/2014/main" id="{42C1EBBD-0AFF-77CF-8877-FC3B10EF37BC}"/>
              </a:ext>
            </a:extLst>
          </p:cNvPr>
          <p:cNvSpPr txBox="1">
            <a:spLocks/>
          </p:cNvSpPr>
          <p:nvPr/>
        </p:nvSpPr>
        <p:spPr>
          <a:xfrm>
            <a:off x="943863" y="1595029"/>
            <a:ext cx="2724128" cy="830392"/>
          </a:xfrm>
          <a:prstGeom prst="rect">
            <a:avLst/>
          </a:prstGeom>
        </p:spPr>
        <p:txBody>
          <a:bodyPr>
            <a:normAutofit/>
          </a:bodyPr>
          <a:lstStyle>
            <a:lvl1pPr marL="342891" indent="-342891"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2" indent="-285744"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1"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nl-BE" dirty="0" err="1" smtClean="0"/>
              <a:t>Inventarisation</a:t>
            </a:r>
            <a:endParaRPr lang="nl-BE" dirty="0"/>
          </a:p>
        </p:txBody>
      </p:sp>
      <p:sp>
        <p:nvSpPr>
          <p:cNvPr id="15" name="Tekstvak 14">
            <a:extLst>
              <a:ext uri="{FF2B5EF4-FFF2-40B4-BE49-F238E27FC236}">
                <a16:creationId xmlns:a16="http://schemas.microsoft.com/office/drawing/2014/main" id="{C6F3761A-904B-346B-DC3F-EA91D6D7369D}"/>
              </a:ext>
            </a:extLst>
          </p:cNvPr>
          <p:cNvSpPr txBox="1"/>
          <p:nvPr/>
        </p:nvSpPr>
        <p:spPr>
          <a:xfrm>
            <a:off x="943863" y="1133364"/>
            <a:ext cx="6097508" cy="461665"/>
          </a:xfrm>
          <a:prstGeom prst="rect">
            <a:avLst/>
          </a:prstGeom>
          <a:noFill/>
        </p:spPr>
        <p:txBody>
          <a:bodyPr wrap="square">
            <a:spAutoFit/>
          </a:bodyPr>
          <a:lstStyle/>
          <a:p>
            <a:r>
              <a:rPr lang="fr-BE" sz="2400" b="1" dirty="0" smtClean="0">
                <a:solidFill>
                  <a:schemeClr val="tx1">
                    <a:lumMod val="65000"/>
                    <a:lumOff val="35000"/>
                  </a:schemeClr>
                </a:solidFill>
                <a:latin typeface="Century Gothic" panose="020B0502020202020204" pitchFamily="34" charset="0"/>
                <a:cs typeface="Century Gothic"/>
              </a:rPr>
              <a:t>SIG-</a:t>
            </a:r>
            <a:r>
              <a:rPr lang="fr-BE" sz="2400" b="1" dirty="0" err="1" smtClean="0">
                <a:solidFill>
                  <a:schemeClr val="tx1">
                    <a:lumMod val="65000"/>
                    <a:lumOff val="35000"/>
                  </a:schemeClr>
                </a:solidFill>
                <a:latin typeface="Century Gothic" panose="020B0502020202020204" pitchFamily="34" charset="0"/>
                <a:cs typeface="Century Gothic"/>
              </a:rPr>
              <a:t>app</a:t>
            </a:r>
            <a:endParaRPr lang="fr-BE" sz="2400" b="1" dirty="0">
              <a:solidFill>
                <a:schemeClr val="tx1">
                  <a:lumMod val="65000"/>
                  <a:lumOff val="35000"/>
                </a:schemeClr>
              </a:solidFill>
              <a:latin typeface="Century Gothic" panose="020B0502020202020204" pitchFamily="34" charset="0"/>
              <a:cs typeface="Century Gothic"/>
            </a:endParaRPr>
          </a:p>
        </p:txBody>
      </p:sp>
    </p:spTree>
    <p:extLst>
      <p:ext uri="{BB962C8B-B14F-4D97-AF65-F5344CB8AC3E}">
        <p14:creationId xmlns:p14="http://schemas.microsoft.com/office/powerpoint/2010/main" val="1214826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911B0AE1-5D44-C18A-5D10-4407C5DAF33C}"/>
              </a:ext>
            </a:extLst>
          </p:cNvPr>
          <p:cNvPicPr>
            <a:picLocks noChangeAspect="1"/>
          </p:cNvPicPr>
          <p:nvPr/>
        </p:nvPicPr>
        <p:blipFill>
          <a:blip r:embed="rId3"/>
          <a:stretch>
            <a:fillRect/>
          </a:stretch>
        </p:blipFill>
        <p:spPr>
          <a:xfrm>
            <a:off x="920629" y="1275828"/>
            <a:ext cx="10520127" cy="2322924"/>
          </a:xfrm>
          <a:prstGeom prst="rect">
            <a:avLst/>
          </a:prstGeom>
        </p:spPr>
      </p:pic>
      <p:grpSp>
        <p:nvGrpSpPr>
          <p:cNvPr id="4" name="Groeperen 22">
            <a:extLst>
              <a:ext uri="{FF2B5EF4-FFF2-40B4-BE49-F238E27FC236}">
                <a16:creationId xmlns:a16="http://schemas.microsoft.com/office/drawing/2014/main" id="{ABB81CAA-2076-7502-DDDC-0BBB33E704AD}"/>
              </a:ext>
            </a:extLst>
          </p:cNvPr>
          <p:cNvGrpSpPr/>
          <p:nvPr/>
        </p:nvGrpSpPr>
        <p:grpSpPr>
          <a:xfrm>
            <a:off x="785983" y="560085"/>
            <a:ext cx="584991" cy="134646"/>
            <a:chOff x="1879600" y="2072640"/>
            <a:chExt cx="617986" cy="142240"/>
          </a:xfrm>
        </p:grpSpPr>
        <p:sp>
          <p:nvSpPr>
            <p:cNvPr id="5" name="Rechthoek 5">
              <a:extLst>
                <a:ext uri="{FF2B5EF4-FFF2-40B4-BE49-F238E27FC236}">
                  <a16:creationId xmlns:a16="http://schemas.microsoft.com/office/drawing/2014/main" id="{0FDB52EC-A9A9-FE21-2BEA-BD3E70427800}"/>
                </a:ext>
              </a:extLst>
            </p:cNvPr>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6">
              <a:extLst>
                <a:ext uri="{FF2B5EF4-FFF2-40B4-BE49-F238E27FC236}">
                  <a16:creationId xmlns:a16="http://schemas.microsoft.com/office/drawing/2014/main" id="{BC7CDECB-8352-D430-08E1-C8AE5DB7161F}"/>
                </a:ext>
              </a:extLst>
            </p:cNvPr>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7">
              <a:extLst>
                <a:ext uri="{FF2B5EF4-FFF2-40B4-BE49-F238E27FC236}">
                  <a16:creationId xmlns:a16="http://schemas.microsoft.com/office/drawing/2014/main" id="{32AB1E2B-50CB-C575-8063-7368086C2400}"/>
                </a:ext>
              </a:extLst>
            </p:cNvPr>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8" name="Rechthoek 8">
              <a:extLst>
                <a:ext uri="{FF2B5EF4-FFF2-40B4-BE49-F238E27FC236}">
                  <a16:creationId xmlns:a16="http://schemas.microsoft.com/office/drawing/2014/main" id="{97AE8BB1-BE3C-EE55-8D2C-F248C5A0F8FF}"/>
                </a:ext>
              </a:extLst>
            </p:cNvPr>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9" name="Afbeelding 28">
            <a:extLst>
              <a:ext uri="{FF2B5EF4-FFF2-40B4-BE49-F238E27FC236}">
                <a16:creationId xmlns:a16="http://schemas.microsoft.com/office/drawing/2014/main" id="{3C69489A-C177-E5D8-3114-0CE0DEACCD6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pic>
        <p:nvPicPr>
          <p:cNvPr id="11" name="Afbeelding 10">
            <a:extLst>
              <a:ext uri="{FF2B5EF4-FFF2-40B4-BE49-F238E27FC236}">
                <a16:creationId xmlns:a16="http://schemas.microsoft.com/office/drawing/2014/main" id="{01B85619-8C8E-19B3-D64B-4BF75252DEB9}"/>
              </a:ext>
            </a:extLst>
          </p:cNvPr>
          <p:cNvPicPr>
            <a:picLocks noChangeAspect="1"/>
          </p:cNvPicPr>
          <p:nvPr/>
        </p:nvPicPr>
        <p:blipFill>
          <a:blip r:embed="rId5"/>
          <a:stretch>
            <a:fillRect/>
          </a:stretch>
        </p:blipFill>
        <p:spPr>
          <a:xfrm>
            <a:off x="3248644" y="2737322"/>
            <a:ext cx="5694712" cy="3663477"/>
          </a:xfrm>
          <a:prstGeom prst="rect">
            <a:avLst/>
          </a:prstGeom>
        </p:spPr>
      </p:pic>
      <p:pic>
        <p:nvPicPr>
          <p:cNvPr id="12" name="Afbeelding 11">
            <a:extLst>
              <a:ext uri="{FF2B5EF4-FFF2-40B4-BE49-F238E27FC236}">
                <a16:creationId xmlns:a16="http://schemas.microsoft.com/office/drawing/2014/main" id="{F7F38A0E-5D44-C51E-F2E7-8F9457F0631F}"/>
              </a:ext>
            </a:extLst>
          </p:cNvPr>
          <p:cNvPicPr>
            <a:picLocks noChangeAspect="1"/>
          </p:cNvPicPr>
          <p:nvPr/>
        </p:nvPicPr>
        <p:blipFill>
          <a:blip r:embed="rId6"/>
          <a:stretch>
            <a:fillRect/>
          </a:stretch>
        </p:blipFill>
        <p:spPr>
          <a:xfrm>
            <a:off x="2795971" y="1630501"/>
            <a:ext cx="6359338" cy="4770298"/>
          </a:xfrm>
          <a:prstGeom prst="rect">
            <a:avLst/>
          </a:prstGeom>
        </p:spPr>
      </p:pic>
    </p:spTree>
    <p:extLst>
      <p:ext uri="{BB962C8B-B14F-4D97-AF65-F5344CB8AC3E}">
        <p14:creationId xmlns:p14="http://schemas.microsoft.com/office/powerpoint/2010/main" val="818907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eperen 22">
            <a:extLst>
              <a:ext uri="{FF2B5EF4-FFF2-40B4-BE49-F238E27FC236}">
                <a16:creationId xmlns:a16="http://schemas.microsoft.com/office/drawing/2014/main" id="{41440E67-40EE-DBB5-76E2-D0EE8BFE3393}"/>
              </a:ext>
            </a:extLst>
          </p:cNvPr>
          <p:cNvGrpSpPr/>
          <p:nvPr/>
        </p:nvGrpSpPr>
        <p:grpSpPr>
          <a:xfrm>
            <a:off x="785983" y="560085"/>
            <a:ext cx="584991" cy="134646"/>
            <a:chOff x="1879600" y="2072640"/>
            <a:chExt cx="617986" cy="142240"/>
          </a:xfrm>
        </p:grpSpPr>
        <p:sp>
          <p:nvSpPr>
            <p:cNvPr id="7" name="Rechthoek 5">
              <a:extLst>
                <a:ext uri="{FF2B5EF4-FFF2-40B4-BE49-F238E27FC236}">
                  <a16:creationId xmlns:a16="http://schemas.microsoft.com/office/drawing/2014/main" id="{6F7D834F-966A-927F-3A2A-B936F3C15E36}"/>
                </a:ext>
              </a:extLst>
            </p:cNvPr>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8" name="Rechthoek 6">
              <a:extLst>
                <a:ext uri="{FF2B5EF4-FFF2-40B4-BE49-F238E27FC236}">
                  <a16:creationId xmlns:a16="http://schemas.microsoft.com/office/drawing/2014/main" id="{67000B38-AEDB-AB54-4C0C-25D3FED14359}"/>
                </a:ext>
              </a:extLst>
            </p:cNvPr>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9" name="Rechthoek 7">
              <a:extLst>
                <a:ext uri="{FF2B5EF4-FFF2-40B4-BE49-F238E27FC236}">
                  <a16:creationId xmlns:a16="http://schemas.microsoft.com/office/drawing/2014/main" id="{D22A587F-D1F1-AA57-D2DE-E7F7FCF11B2D}"/>
                </a:ext>
              </a:extLst>
            </p:cNvPr>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10" name="Rechthoek 8">
              <a:extLst>
                <a:ext uri="{FF2B5EF4-FFF2-40B4-BE49-F238E27FC236}">
                  <a16:creationId xmlns:a16="http://schemas.microsoft.com/office/drawing/2014/main" id="{E706D433-FDF9-581C-0CAF-63DCCBEE589A}"/>
                </a:ext>
              </a:extLst>
            </p:cNvPr>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11" name="Afbeelding 28">
            <a:extLst>
              <a:ext uri="{FF2B5EF4-FFF2-40B4-BE49-F238E27FC236}">
                <a16:creationId xmlns:a16="http://schemas.microsoft.com/office/drawing/2014/main" id="{5106D59D-9F09-FC43-C98C-93781F6F587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pic>
        <p:nvPicPr>
          <p:cNvPr id="2" name="Afbeelding 1">
            <a:extLst>
              <a:ext uri="{FF2B5EF4-FFF2-40B4-BE49-F238E27FC236}">
                <a16:creationId xmlns:a16="http://schemas.microsoft.com/office/drawing/2014/main" id="{3A1B003F-3A10-17B8-AE2F-64FAFD66E87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629" y="1371932"/>
            <a:ext cx="5664911" cy="3746797"/>
          </a:xfrm>
          <a:prstGeom prst="rect">
            <a:avLst/>
          </a:prstGeom>
        </p:spPr>
      </p:pic>
      <p:pic>
        <p:nvPicPr>
          <p:cNvPr id="4" name="Afbeelding 3">
            <a:extLst>
              <a:ext uri="{FF2B5EF4-FFF2-40B4-BE49-F238E27FC236}">
                <a16:creationId xmlns:a16="http://schemas.microsoft.com/office/drawing/2014/main" id="{6F0AC72A-2749-14E6-C4AE-73C9F2A6D94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32468" y="2001715"/>
            <a:ext cx="3838903" cy="2854569"/>
          </a:xfrm>
          <a:prstGeom prst="rect">
            <a:avLst/>
          </a:prstGeom>
        </p:spPr>
      </p:pic>
      <p:cxnSp>
        <p:nvCxnSpPr>
          <p:cNvPr id="12" name="Rechte verbindingslijn met pijl 11">
            <a:extLst>
              <a:ext uri="{FF2B5EF4-FFF2-40B4-BE49-F238E27FC236}">
                <a16:creationId xmlns:a16="http://schemas.microsoft.com/office/drawing/2014/main" id="{D1C82276-8D41-0C94-4710-9F018DD3EEEF}"/>
              </a:ext>
            </a:extLst>
          </p:cNvPr>
          <p:cNvCxnSpPr>
            <a:cxnSpLocks/>
          </p:cNvCxnSpPr>
          <p:nvPr/>
        </p:nvCxnSpPr>
        <p:spPr>
          <a:xfrm flipV="1">
            <a:off x="3041964" y="3041471"/>
            <a:ext cx="4390504" cy="112541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17" name="Afbeelding 16">
            <a:extLst>
              <a:ext uri="{FF2B5EF4-FFF2-40B4-BE49-F238E27FC236}">
                <a16:creationId xmlns:a16="http://schemas.microsoft.com/office/drawing/2014/main" id="{F60A1F56-BF71-0C9C-B845-64F891732634}"/>
              </a:ext>
            </a:extLst>
          </p:cNvPr>
          <p:cNvPicPr>
            <a:picLocks noChangeAspect="1"/>
          </p:cNvPicPr>
          <p:nvPr/>
        </p:nvPicPr>
        <p:blipFill>
          <a:blip r:embed="rId6"/>
          <a:stretch>
            <a:fillRect/>
          </a:stretch>
        </p:blipFill>
        <p:spPr>
          <a:xfrm>
            <a:off x="2316553" y="1135877"/>
            <a:ext cx="6580148" cy="4218905"/>
          </a:xfrm>
          <a:prstGeom prst="rect">
            <a:avLst/>
          </a:prstGeom>
        </p:spPr>
      </p:pic>
    </p:spTree>
    <p:extLst>
      <p:ext uri="{BB962C8B-B14F-4D97-AF65-F5344CB8AC3E}">
        <p14:creationId xmlns:p14="http://schemas.microsoft.com/office/powerpoint/2010/main" val="380244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Afbeelding 9">
            <a:extLst>
              <a:ext uri="{FF2B5EF4-FFF2-40B4-BE49-F238E27FC236}">
                <a16:creationId xmlns:a16="http://schemas.microsoft.com/office/drawing/2014/main" id="{3DC0684A-50CF-370C-B59C-5DCC61DE42CB}"/>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2224002" y="1034835"/>
            <a:ext cx="7986449" cy="5324299"/>
          </a:xfrm>
          <a:prstGeom prst="rect">
            <a:avLst/>
          </a:prstGeom>
        </p:spPr>
      </p:pic>
      <p:grpSp>
        <p:nvGrpSpPr>
          <p:cNvPr id="3" name="Groeperen 22"/>
          <p:cNvGrpSpPr/>
          <p:nvPr/>
        </p:nvGrpSpPr>
        <p:grpSpPr>
          <a:xfrm>
            <a:off x="785983" y="560085"/>
            <a:ext cx="584991" cy="134646"/>
            <a:chOff x="1879600" y="2072640"/>
            <a:chExt cx="617986" cy="142240"/>
          </a:xfrm>
        </p:grpSpPr>
        <p:sp>
          <p:nvSpPr>
            <p:cNvPr id="4"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5"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8" name="Afbeelding 2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3" name="Tekstvak 3"/>
          <p:cNvSpPr txBox="1"/>
          <p:nvPr/>
        </p:nvSpPr>
        <p:spPr>
          <a:xfrm>
            <a:off x="0" y="1034603"/>
            <a:ext cx="3146823" cy="553998"/>
          </a:xfrm>
          <a:prstGeom prst="rect">
            <a:avLst/>
          </a:prstGeom>
          <a:noFill/>
        </p:spPr>
        <p:txBody>
          <a:bodyPr wrap="square" rtlCol="0">
            <a:spAutoFit/>
          </a:bodyPr>
          <a:lstStyle/>
          <a:p>
            <a:pPr algn="ctr"/>
            <a:r>
              <a:rPr lang="fr-BE" sz="3000" b="1" dirty="0" err="1">
                <a:solidFill>
                  <a:schemeClr val="tx1">
                    <a:lumMod val="65000"/>
                    <a:lumOff val="35000"/>
                  </a:schemeClr>
                </a:solidFill>
                <a:latin typeface="Century Gothic" panose="020B0502020202020204" pitchFamily="34" charset="0"/>
                <a:cs typeface="Century Gothic"/>
              </a:rPr>
              <a:t>TreeRada</a:t>
            </a:r>
            <a:r>
              <a:rPr lang="fr-BE" sz="3000" b="1" dirty="0" err="1">
                <a:solidFill>
                  <a:schemeClr val="bg1"/>
                </a:solidFill>
                <a:latin typeface="Century Gothic" panose="020B0502020202020204" pitchFamily="34" charset="0"/>
                <a:cs typeface="Century Gothic"/>
              </a:rPr>
              <a:t>r</a:t>
            </a:r>
            <a:r>
              <a:rPr lang="fr-BE" sz="3000" b="1" dirty="0">
                <a:solidFill>
                  <a:schemeClr val="bg1"/>
                </a:solidFill>
                <a:latin typeface="Century Gothic" panose="020B0502020202020204" pitchFamily="34" charset="0"/>
                <a:cs typeface="Century Gothic"/>
              </a:rPr>
              <a:t>®</a:t>
            </a:r>
          </a:p>
        </p:txBody>
      </p:sp>
    </p:spTree>
    <p:extLst>
      <p:ext uri="{BB962C8B-B14F-4D97-AF65-F5344CB8AC3E}">
        <p14:creationId xmlns:p14="http://schemas.microsoft.com/office/powerpoint/2010/main" val="25172758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eperen 22"/>
          <p:cNvGrpSpPr/>
          <p:nvPr/>
        </p:nvGrpSpPr>
        <p:grpSpPr>
          <a:xfrm>
            <a:off x="785983" y="560085"/>
            <a:ext cx="584991" cy="134646"/>
            <a:chOff x="1879600" y="2072640"/>
            <a:chExt cx="617986" cy="142240"/>
          </a:xfrm>
        </p:grpSpPr>
        <p:sp>
          <p:nvSpPr>
            <p:cNvPr id="4"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5"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8" name="Afbeelding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0" name="Titel 1">
            <a:extLst>
              <a:ext uri="{FF2B5EF4-FFF2-40B4-BE49-F238E27FC236}">
                <a16:creationId xmlns:a16="http://schemas.microsoft.com/office/drawing/2014/main" id="{8084AD60-F8CA-41C3-BCDF-710708C13B7B}"/>
              </a:ext>
            </a:extLst>
          </p:cNvPr>
          <p:cNvSpPr txBox="1">
            <a:spLocks/>
          </p:cNvSpPr>
          <p:nvPr/>
        </p:nvSpPr>
        <p:spPr>
          <a:xfrm>
            <a:off x="838200" y="365125"/>
            <a:ext cx="10515600" cy="1325563"/>
          </a:xfrm>
          <a:prstGeom prst="rect">
            <a:avLst/>
          </a:prstGeom>
        </p:spPr>
        <p:txBody>
          <a:bodyPr/>
          <a:lstStyle>
            <a:lvl1pPr algn="ctr" defTabSz="457189" rtl="0" eaLnBrk="1" latinLnBrk="0" hangingPunct="1">
              <a:spcBef>
                <a:spcPct val="0"/>
              </a:spcBef>
              <a:buNone/>
              <a:defRPr sz="4400" kern="1200">
                <a:solidFill>
                  <a:schemeClr val="tx1"/>
                </a:solidFill>
                <a:latin typeface="+mj-lt"/>
                <a:ea typeface="+mj-ea"/>
                <a:cs typeface="+mj-cs"/>
              </a:defRPr>
            </a:lvl1pPr>
          </a:lstStyle>
          <a:p>
            <a:r>
              <a:rPr lang="nl-BE" dirty="0"/>
              <a:t>Expertises </a:t>
            </a:r>
            <a:r>
              <a:rPr lang="nl-BE" dirty="0" err="1"/>
              <a:t>technique</a:t>
            </a:r>
            <a:endParaRPr lang="nl-BE" dirty="0"/>
          </a:p>
        </p:txBody>
      </p:sp>
      <p:pic>
        <p:nvPicPr>
          <p:cNvPr id="11" name="Afbeelding 10">
            <a:extLst>
              <a:ext uri="{FF2B5EF4-FFF2-40B4-BE49-F238E27FC236}">
                <a16:creationId xmlns:a16="http://schemas.microsoft.com/office/drawing/2014/main" id="{DE7BC852-8951-42C3-8683-DA3DA933305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108144" y="2475348"/>
            <a:ext cx="4992078" cy="2808044"/>
          </a:xfrm>
          <a:prstGeom prst="rect">
            <a:avLst/>
          </a:prstGeom>
        </p:spPr>
      </p:pic>
      <p:cxnSp>
        <p:nvCxnSpPr>
          <p:cNvPr id="12" name="Rechte verbindingslijn 11">
            <a:extLst>
              <a:ext uri="{FF2B5EF4-FFF2-40B4-BE49-F238E27FC236}">
                <a16:creationId xmlns:a16="http://schemas.microsoft.com/office/drawing/2014/main" id="{CFDF5131-5D26-4D21-B469-A87684356ABF}"/>
              </a:ext>
            </a:extLst>
          </p:cNvPr>
          <p:cNvCxnSpPr>
            <a:cxnSpLocks/>
          </p:cNvCxnSpPr>
          <p:nvPr/>
        </p:nvCxnSpPr>
        <p:spPr>
          <a:xfrm>
            <a:off x="1143000" y="1743447"/>
            <a:ext cx="9771185" cy="0"/>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kstvak 12">
            <a:extLst>
              <a:ext uri="{FF2B5EF4-FFF2-40B4-BE49-F238E27FC236}">
                <a16:creationId xmlns:a16="http://schemas.microsoft.com/office/drawing/2014/main" id="{66227414-553E-46D1-B7B0-271A79797039}"/>
              </a:ext>
            </a:extLst>
          </p:cNvPr>
          <p:cNvSpPr txBox="1"/>
          <p:nvPr/>
        </p:nvSpPr>
        <p:spPr>
          <a:xfrm rot="16200000">
            <a:off x="298684" y="2985084"/>
            <a:ext cx="1064715" cy="369332"/>
          </a:xfrm>
          <a:prstGeom prst="rect">
            <a:avLst/>
          </a:prstGeom>
          <a:noFill/>
        </p:spPr>
        <p:txBody>
          <a:bodyPr wrap="none" rtlCol="0">
            <a:spAutoFit/>
          </a:bodyPr>
          <a:lstStyle/>
          <a:p>
            <a:r>
              <a:rPr lang="nl-BE" dirty="0" err="1"/>
              <a:t>Houppier</a:t>
            </a:r>
            <a:endParaRPr lang="nl-BE" dirty="0"/>
          </a:p>
        </p:txBody>
      </p:sp>
      <p:sp>
        <p:nvSpPr>
          <p:cNvPr id="14" name="Tekstvak 13">
            <a:extLst>
              <a:ext uri="{FF2B5EF4-FFF2-40B4-BE49-F238E27FC236}">
                <a16:creationId xmlns:a16="http://schemas.microsoft.com/office/drawing/2014/main" id="{8B4A3245-4699-4AA6-8AF8-113C2AB8BED0}"/>
              </a:ext>
            </a:extLst>
          </p:cNvPr>
          <p:cNvSpPr txBox="1"/>
          <p:nvPr/>
        </p:nvSpPr>
        <p:spPr>
          <a:xfrm rot="16200000">
            <a:off x="480819" y="4417930"/>
            <a:ext cx="700448" cy="369332"/>
          </a:xfrm>
          <a:prstGeom prst="rect">
            <a:avLst/>
          </a:prstGeom>
          <a:noFill/>
        </p:spPr>
        <p:txBody>
          <a:bodyPr wrap="none" rtlCol="0">
            <a:spAutoFit/>
          </a:bodyPr>
          <a:lstStyle/>
          <a:p>
            <a:r>
              <a:rPr lang="nl-BE" dirty="0" err="1"/>
              <a:t>Tronc</a:t>
            </a:r>
            <a:endParaRPr lang="nl-BE" dirty="0"/>
          </a:p>
        </p:txBody>
      </p:sp>
      <p:sp>
        <p:nvSpPr>
          <p:cNvPr id="15" name="Tekstvak 14">
            <a:extLst>
              <a:ext uri="{FF2B5EF4-FFF2-40B4-BE49-F238E27FC236}">
                <a16:creationId xmlns:a16="http://schemas.microsoft.com/office/drawing/2014/main" id="{D09C1471-BC5A-4977-B2CA-34501D54D14E}"/>
              </a:ext>
            </a:extLst>
          </p:cNvPr>
          <p:cNvSpPr txBox="1"/>
          <p:nvPr/>
        </p:nvSpPr>
        <p:spPr>
          <a:xfrm rot="16200000">
            <a:off x="382041" y="5636154"/>
            <a:ext cx="898003" cy="369332"/>
          </a:xfrm>
          <a:prstGeom prst="rect">
            <a:avLst/>
          </a:prstGeom>
          <a:noFill/>
        </p:spPr>
        <p:txBody>
          <a:bodyPr wrap="none" rtlCol="0">
            <a:spAutoFit/>
          </a:bodyPr>
          <a:lstStyle/>
          <a:p>
            <a:r>
              <a:rPr lang="nl-BE" dirty="0" err="1"/>
              <a:t>Racines</a:t>
            </a:r>
            <a:endParaRPr lang="nl-BE" dirty="0"/>
          </a:p>
        </p:txBody>
      </p:sp>
      <p:sp>
        <p:nvSpPr>
          <p:cNvPr id="16" name="Tekstvak 15">
            <a:extLst>
              <a:ext uri="{FF2B5EF4-FFF2-40B4-BE49-F238E27FC236}">
                <a16:creationId xmlns:a16="http://schemas.microsoft.com/office/drawing/2014/main" id="{BCB76BEF-07CE-4116-B88B-20496FEEFB35}"/>
              </a:ext>
            </a:extLst>
          </p:cNvPr>
          <p:cNvSpPr txBox="1"/>
          <p:nvPr/>
        </p:nvSpPr>
        <p:spPr>
          <a:xfrm>
            <a:off x="9298620" y="1365324"/>
            <a:ext cx="2536335" cy="338554"/>
          </a:xfrm>
          <a:prstGeom prst="rect">
            <a:avLst/>
          </a:prstGeom>
          <a:noFill/>
        </p:spPr>
        <p:txBody>
          <a:bodyPr wrap="none" rtlCol="0">
            <a:spAutoFit/>
          </a:bodyPr>
          <a:lstStyle/>
          <a:p>
            <a:r>
              <a:rPr lang="nl-BE" sz="1600" dirty="0" err="1"/>
              <a:t>Rupture</a:t>
            </a:r>
            <a:r>
              <a:rPr lang="nl-BE" sz="1600" dirty="0"/>
              <a:t> du </a:t>
            </a:r>
            <a:r>
              <a:rPr lang="nl-BE" sz="1600" dirty="0" err="1"/>
              <a:t>tronc</a:t>
            </a:r>
            <a:r>
              <a:rPr lang="nl-BE" sz="1600" dirty="0"/>
              <a:t> / branches</a:t>
            </a:r>
          </a:p>
        </p:txBody>
      </p:sp>
      <p:sp>
        <p:nvSpPr>
          <p:cNvPr id="17" name="Tekstvak 16">
            <a:extLst>
              <a:ext uri="{FF2B5EF4-FFF2-40B4-BE49-F238E27FC236}">
                <a16:creationId xmlns:a16="http://schemas.microsoft.com/office/drawing/2014/main" id="{0E44FF4E-3D01-47C0-AE1F-92E8B49F9096}"/>
              </a:ext>
            </a:extLst>
          </p:cNvPr>
          <p:cNvSpPr txBox="1"/>
          <p:nvPr/>
        </p:nvSpPr>
        <p:spPr>
          <a:xfrm>
            <a:off x="8285080" y="1009121"/>
            <a:ext cx="2271519" cy="369332"/>
          </a:xfrm>
          <a:prstGeom prst="rect">
            <a:avLst/>
          </a:prstGeom>
          <a:noFill/>
        </p:spPr>
        <p:txBody>
          <a:bodyPr wrap="none" rtlCol="0">
            <a:spAutoFit/>
          </a:bodyPr>
          <a:lstStyle/>
          <a:p>
            <a:r>
              <a:rPr lang="nl-BE" sz="1800" dirty="0" err="1">
                <a:effectLst/>
                <a:latin typeface="Calibri" panose="020F0502020204030204" pitchFamily="34" charset="0"/>
                <a:ea typeface="Calibri" panose="020F0502020204030204" pitchFamily="34" charset="0"/>
                <a:cs typeface="Times New Roman" panose="02020603050405020304" pitchFamily="18" charset="0"/>
              </a:rPr>
              <a:t>évaluation</a:t>
            </a:r>
            <a:r>
              <a:rPr lang="nl-BE" sz="1800" dirty="0">
                <a:effectLst/>
                <a:latin typeface="Calibri" panose="020F0502020204030204" pitchFamily="34" charset="0"/>
                <a:ea typeface="Calibri" panose="020F0502020204030204" pitchFamily="34" charset="0"/>
                <a:cs typeface="Times New Roman" panose="02020603050405020304" pitchFamily="18" charset="0"/>
              </a:rPr>
              <a:t> des </a:t>
            </a:r>
            <a:r>
              <a:rPr lang="nl-BE" sz="1800" dirty="0" err="1">
                <a:effectLst/>
                <a:latin typeface="Calibri" panose="020F0502020204030204" pitchFamily="34" charset="0"/>
                <a:ea typeface="Calibri" panose="020F0502020204030204" pitchFamily="34" charset="0"/>
                <a:cs typeface="Times New Roman" panose="02020603050405020304" pitchFamily="18" charset="0"/>
              </a:rPr>
              <a:t>risques</a:t>
            </a:r>
            <a:endParaRPr lang="nl-BE" sz="1600" dirty="0"/>
          </a:p>
        </p:txBody>
      </p:sp>
      <p:sp>
        <p:nvSpPr>
          <p:cNvPr id="18" name="Tekstvak 17">
            <a:extLst>
              <a:ext uri="{FF2B5EF4-FFF2-40B4-BE49-F238E27FC236}">
                <a16:creationId xmlns:a16="http://schemas.microsoft.com/office/drawing/2014/main" id="{3903AEBD-0943-4258-8401-557433F80584}"/>
              </a:ext>
            </a:extLst>
          </p:cNvPr>
          <p:cNvSpPr txBox="1"/>
          <p:nvPr/>
        </p:nvSpPr>
        <p:spPr>
          <a:xfrm>
            <a:off x="4274448" y="1378514"/>
            <a:ext cx="1172693" cy="338554"/>
          </a:xfrm>
          <a:prstGeom prst="rect">
            <a:avLst/>
          </a:prstGeom>
          <a:noFill/>
        </p:spPr>
        <p:txBody>
          <a:bodyPr wrap="none" rtlCol="0">
            <a:spAutoFit/>
          </a:bodyPr>
          <a:lstStyle/>
          <a:p>
            <a:r>
              <a:rPr lang="nl-BE" sz="1600" dirty="0"/>
              <a:t>Information</a:t>
            </a:r>
          </a:p>
        </p:txBody>
      </p:sp>
      <p:cxnSp>
        <p:nvCxnSpPr>
          <p:cNvPr id="19" name="Rechte verbindingslijn 18">
            <a:extLst>
              <a:ext uri="{FF2B5EF4-FFF2-40B4-BE49-F238E27FC236}">
                <a16:creationId xmlns:a16="http://schemas.microsoft.com/office/drawing/2014/main" id="{5FB66546-532D-4DB9-9395-AA4F060B6977}"/>
              </a:ext>
            </a:extLst>
          </p:cNvPr>
          <p:cNvCxnSpPr>
            <a:cxnSpLocks/>
          </p:cNvCxnSpPr>
          <p:nvPr/>
        </p:nvCxnSpPr>
        <p:spPr>
          <a:xfrm>
            <a:off x="1166446" y="4011863"/>
            <a:ext cx="981807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Rechte verbindingslijn 19">
            <a:extLst>
              <a:ext uri="{FF2B5EF4-FFF2-40B4-BE49-F238E27FC236}">
                <a16:creationId xmlns:a16="http://schemas.microsoft.com/office/drawing/2014/main" id="{6F8553B2-BF0C-47DE-9003-A2F6895FCE89}"/>
              </a:ext>
            </a:extLst>
          </p:cNvPr>
          <p:cNvCxnSpPr>
            <a:cxnSpLocks/>
          </p:cNvCxnSpPr>
          <p:nvPr/>
        </p:nvCxnSpPr>
        <p:spPr>
          <a:xfrm>
            <a:off x="1143000" y="5289679"/>
            <a:ext cx="9882554" cy="0"/>
          </a:xfrm>
          <a:prstGeom prst="line">
            <a:avLst/>
          </a:prstGeom>
        </p:spPr>
        <p:style>
          <a:lnRef idx="1">
            <a:schemeClr val="accent1"/>
          </a:lnRef>
          <a:fillRef idx="0">
            <a:schemeClr val="accent1"/>
          </a:fillRef>
          <a:effectRef idx="0">
            <a:schemeClr val="accent1"/>
          </a:effectRef>
          <a:fontRef idx="minor">
            <a:schemeClr val="tx1"/>
          </a:fontRef>
        </p:style>
      </p:cxnSp>
      <p:sp>
        <p:nvSpPr>
          <p:cNvPr id="21" name="Rechthoek: afgeronde hoeken 20">
            <a:extLst>
              <a:ext uri="{FF2B5EF4-FFF2-40B4-BE49-F238E27FC236}">
                <a16:creationId xmlns:a16="http://schemas.microsoft.com/office/drawing/2014/main" id="{3C594ECB-2ADF-4B1B-A357-0441909426D2}"/>
              </a:ext>
            </a:extLst>
          </p:cNvPr>
          <p:cNvSpPr/>
          <p:nvPr/>
        </p:nvSpPr>
        <p:spPr>
          <a:xfrm>
            <a:off x="5271395" y="1901709"/>
            <a:ext cx="942458" cy="2031617"/>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vert="vert270" rtlCol="0" anchor="ctr"/>
          <a:lstStyle/>
          <a:p>
            <a:pPr algn="ctr"/>
            <a:r>
              <a:rPr lang="nl-BE" dirty="0" err="1"/>
              <a:t>Inspection</a:t>
            </a:r>
            <a:r>
              <a:rPr lang="nl-BE" dirty="0"/>
              <a:t> du </a:t>
            </a:r>
            <a:r>
              <a:rPr lang="nl-BE" dirty="0" err="1"/>
              <a:t>houppier</a:t>
            </a:r>
            <a:endParaRPr lang="nl-BE" dirty="0"/>
          </a:p>
        </p:txBody>
      </p:sp>
      <p:cxnSp>
        <p:nvCxnSpPr>
          <p:cNvPr id="22" name="Rechte verbindingslijn 21">
            <a:extLst>
              <a:ext uri="{FF2B5EF4-FFF2-40B4-BE49-F238E27FC236}">
                <a16:creationId xmlns:a16="http://schemas.microsoft.com/office/drawing/2014/main" id="{7BA5F6B9-69BB-404B-B9D7-31B2C73A568E}"/>
              </a:ext>
            </a:extLst>
          </p:cNvPr>
          <p:cNvCxnSpPr/>
          <p:nvPr/>
        </p:nvCxnSpPr>
        <p:spPr>
          <a:xfrm>
            <a:off x="7346449" y="1233739"/>
            <a:ext cx="0" cy="529126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3" name="Rechte verbindingslijn 22">
            <a:extLst>
              <a:ext uri="{FF2B5EF4-FFF2-40B4-BE49-F238E27FC236}">
                <a16:creationId xmlns:a16="http://schemas.microsoft.com/office/drawing/2014/main" id="{4E6F56CB-A04E-4502-A133-537C2BE15F14}"/>
              </a:ext>
            </a:extLst>
          </p:cNvPr>
          <p:cNvCxnSpPr/>
          <p:nvPr/>
        </p:nvCxnSpPr>
        <p:spPr>
          <a:xfrm>
            <a:off x="9298620" y="1233739"/>
            <a:ext cx="0" cy="529126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4" name="Rechthoek: afgeronde hoeken 23">
            <a:extLst>
              <a:ext uri="{FF2B5EF4-FFF2-40B4-BE49-F238E27FC236}">
                <a16:creationId xmlns:a16="http://schemas.microsoft.com/office/drawing/2014/main" id="{5C8E08E3-D39C-464A-8E5D-7074AB77F1C0}"/>
              </a:ext>
            </a:extLst>
          </p:cNvPr>
          <p:cNvSpPr/>
          <p:nvPr/>
        </p:nvSpPr>
        <p:spPr>
          <a:xfrm>
            <a:off x="5275921" y="4090398"/>
            <a:ext cx="942459" cy="2035300"/>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vert="vert270" rtlCol="0" anchor="ctr"/>
          <a:lstStyle/>
          <a:p>
            <a:pPr algn="ctr"/>
            <a:r>
              <a:rPr lang="nl-BE" dirty="0" err="1"/>
              <a:t>TreeMotionSensor</a:t>
            </a:r>
            <a:endParaRPr lang="nl-BE" dirty="0"/>
          </a:p>
        </p:txBody>
      </p:sp>
      <p:sp>
        <p:nvSpPr>
          <p:cNvPr id="25" name="Rechthoek: afgeronde hoeken 24">
            <a:extLst>
              <a:ext uri="{FF2B5EF4-FFF2-40B4-BE49-F238E27FC236}">
                <a16:creationId xmlns:a16="http://schemas.microsoft.com/office/drawing/2014/main" id="{2B9C1786-D902-4BCA-9008-98E11919C2AC}"/>
              </a:ext>
            </a:extLst>
          </p:cNvPr>
          <p:cNvSpPr/>
          <p:nvPr/>
        </p:nvSpPr>
        <p:spPr>
          <a:xfrm>
            <a:off x="7511763" y="5377454"/>
            <a:ext cx="553634" cy="1259878"/>
          </a:xfrm>
          <a:prstGeom prst="roundRect">
            <a:avLst/>
          </a:prstGeom>
          <a:solidFill>
            <a:srgbClr val="FFC000"/>
          </a:solidFill>
        </p:spPr>
        <p:style>
          <a:lnRef idx="2">
            <a:schemeClr val="accent3">
              <a:shade val="50000"/>
            </a:schemeClr>
          </a:lnRef>
          <a:fillRef idx="1">
            <a:schemeClr val="accent3"/>
          </a:fillRef>
          <a:effectRef idx="0">
            <a:schemeClr val="accent3"/>
          </a:effectRef>
          <a:fontRef idx="minor">
            <a:schemeClr val="lt1"/>
          </a:fontRef>
        </p:style>
        <p:txBody>
          <a:bodyPr vert="vert270" rtlCol="0" anchor="ctr"/>
          <a:lstStyle/>
          <a:p>
            <a:pPr algn="ctr"/>
            <a:r>
              <a:rPr lang="nl-BE" dirty="0" err="1"/>
              <a:t>TreeMotionSensor</a:t>
            </a:r>
            <a:endParaRPr lang="nl-BE" dirty="0"/>
          </a:p>
        </p:txBody>
      </p:sp>
      <p:sp>
        <p:nvSpPr>
          <p:cNvPr id="26" name="Rechthoek: afgeronde hoeken 25">
            <a:extLst>
              <a:ext uri="{FF2B5EF4-FFF2-40B4-BE49-F238E27FC236}">
                <a16:creationId xmlns:a16="http://schemas.microsoft.com/office/drawing/2014/main" id="{E5F47A96-861E-4A68-B4DE-0C1F20E98BD5}"/>
              </a:ext>
            </a:extLst>
          </p:cNvPr>
          <p:cNvSpPr/>
          <p:nvPr/>
        </p:nvSpPr>
        <p:spPr>
          <a:xfrm>
            <a:off x="8241292" y="5354162"/>
            <a:ext cx="942459" cy="1364890"/>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vert="vert270" rtlCol="0" anchor="ctr"/>
          <a:lstStyle/>
          <a:p>
            <a:pPr algn="ctr"/>
            <a:r>
              <a:rPr lang="nl-BE" dirty="0"/>
              <a:t>Test de </a:t>
            </a:r>
            <a:r>
              <a:rPr lang="nl-BE" dirty="0" err="1"/>
              <a:t>traction</a:t>
            </a:r>
            <a:endParaRPr lang="nl-BE" dirty="0"/>
          </a:p>
        </p:txBody>
      </p:sp>
      <p:sp>
        <p:nvSpPr>
          <p:cNvPr id="27" name="Rechthoek: afgeronde hoeken 26">
            <a:extLst>
              <a:ext uri="{FF2B5EF4-FFF2-40B4-BE49-F238E27FC236}">
                <a16:creationId xmlns:a16="http://schemas.microsoft.com/office/drawing/2014/main" id="{BBECE1DD-0AB9-4419-A647-026A4018096B}"/>
              </a:ext>
            </a:extLst>
          </p:cNvPr>
          <p:cNvSpPr/>
          <p:nvPr/>
        </p:nvSpPr>
        <p:spPr>
          <a:xfrm>
            <a:off x="10153209" y="1901709"/>
            <a:ext cx="942459" cy="3096238"/>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vert="vert270" rtlCol="0" anchor="ctr"/>
          <a:lstStyle/>
          <a:p>
            <a:pPr algn="ctr"/>
            <a:r>
              <a:rPr lang="nl-BE" dirty="0" err="1"/>
              <a:t>Tomography</a:t>
            </a:r>
            <a:endParaRPr lang="nl-BE" dirty="0"/>
          </a:p>
        </p:txBody>
      </p:sp>
      <p:sp>
        <p:nvSpPr>
          <p:cNvPr id="28" name="Rechthoek: afgeronde hoeken 27">
            <a:extLst>
              <a:ext uri="{FF2B5EF4-FFF2-40B4-BE49-F238E27FC236}">
                <a16:creationId xmlns:a16="http://schemas.microsoft.com/office/drawing/2014/main" id="{0858E4B5-8440-4627-A364-113CD352F0BD}"/>
              </a:ext>
            </a:extLst>
          </p:cNvPr>
          <p:cNvSpPr/>
          <p:nvPr/>
        </p:nvSpPr>
        <p:spPr>
          <a:xfrm>
            <a:off x="9500924" y="4090398"/>
            <a:ext cx="553634" cy="1134799"/>
          </a:xfrm>
          <a:prstGeom prst="roundRect">
            <a:avLst/>
          </a:prstGeom>
          <a:solidFill>
            <a:srgbClr val="FFC000"/>
          </a:solidFill>
        </p:spPr>
        <p:style>
          <a:lnRef idx="2">
            <a:schemeClr val="accent3">
              <a:shade val="50000"/>
            </a:schemeClr>
          </a:lnRef>
          <a:fillRef idx="1">
            <a:schemeClr val="accent3"/>
          </a:fillRef>
          <a:effectRef idx="0">
            <a:schemeClr val="accent3"/>
          </a:effectRef>
          <a:fontRef idx="minor">
            <a:schemeClr val="lt1"/>
          </a:fontRef>
        </p:style>
        <p:txBody>
          <a:bodyPr vert="vert270" rtlCol="0" anchor="ctr"/>
          <a:lstStyle/>
          <a:p>
            <a:pPr algn="ctr"/>
            <a:r>
              <a:rPr lang="nl-BE" dirty="0"/>
              <a:t>Test de </a:t>
            </a:r>
            <a:r>
              <a:rPr lang="nl-BE" dirty="0" err="1"/>
              <a:t>traction</a:t>
            </a:r>
            <a:endParaRPr lang="nl-BE" dirty="0"/>
          </a:p>
        </p:txBody>
      </p:sp>
      <p:sp>
        <p:nvSpPr>
          <p:cNvPr id="29" name="Rechthoek: afgeronde hoeken 28">
            <a:extLst>
              <a:ext uri="{FF2B5EF4-FFF2-40B4-BE49-F238E27FC236}">
                <a16:creationId xmlns:a16="http://schemas.microsoft.com/office/drawing/2014/main" id="{5E795D1B-6A3F-4A35-B0D8-C24B9636CF20}"/>
              </a:ext>
            </a:extLst>
          </p:cNvPr>
          <p:cNvSpPr/>
          <p:nvPr/>
        </p:nvSpPr>
        <p:spPr>
          <a:xfrm>
            <a:off x="6287561" y="5363483"/>
            <a:ext cx="942459" cy="1189652"/>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vert="vert270" rtlCol="0" anchor="ctr"/>
          <a:lstStyle/>
          <a:p>
            <a:pPr algn="ctr"/>
            <a:r>
              <a:rPr lang="nl-BE" dirty="0" err="1"/>
              <a:t>TreeRadar</a:t>
            </a:r>
            <a:endParaRPr lang="nl-BE" dirty="0"/>
          </a:p>
        </p:txBody>
      </p:sp>
      <p:sp>
        <p:nvSpPr>
          <p:cNvPr id="30" name="Rechthoek: afgeronde hoeken 29">
            <a:extLst>
              <a:ext uri="{FF2B5EF4-FFF2-40B4-BE49-F238E27FC236}">
                <a16:creationId xmlns:a16="http://schemas.microsoft.com/office/drawing/2014/main" id="{1C47DF1B-B0BE-4EDA-8325-DFD932CF1C29}"/>
              </a:ext>
            </a:extLst>
          </p:cNvPr>
          <p:cNvSpPr/>
          <p:nvPr/>
        </p:nvSpPr>
        <p:spPr>
          <a:xfrm>
            <a:off x="11177707" y="3066334"/>
            <a:ext cx="619114" cy="2186289"/>
          </a:xfrm>
          <a:prstGeom prst="roundRect">
            <a:avLst/>
          </a:prstGeom>
          <a:solidFill>
            <a:srgbClr val="FFC000"/>
          </a:solidFill>
        </p:spPr>
        <p:style>
          <a:lnRef idx="2">
            <a:schemeClr val="accent3">
              <a:shade val="50000"/>
            </a:schemeClr>
          </a:lnRef>
          <a:fillRef idx="1">
            <a:schemeClr val="accent3"/>
          </a:fillRef>
          <a:effectRef idx="0">
            <a:schemeClr val="accent3"/>
          </a:effectRef>
          <a:fontRef idx="minor">
            <a:schemeClr val="lt1"/>
          </a:fontRef>
        </p:style>
        <p:txBody>
          <a:bodyPr vert="vert270" rtlCol="0" anchor="ctr"/>
          <a:lstStyle/>
          <a:p>
            <a:pPr algn="ctr"/>
            <a:r>
              <a:rPr lang="nl-BE" dirty="0" err="1"/>
              <a:t>TreeRadar</a:t>
            </a:r>
            <a:endParaRPr lang="nl-BE" dirty="0"/>
          </a:p>
        </p:txBody>
      </p:sp>
      <p:sp>
        <p:nvSpPr>
          <p:cNvPr id="2" name="Ovaal 1">
            <a:extLst>
              <a:ext uri="{FF2B5EF4-FFF2-40B4-BE49-F238E27FC236}">
                <a16:creationId xmlns:a16="http://schemas.microsoft.com/office/drawing/2014/main" id="{1F0021B2-D69B-B057-031B-790830478155}"/>
              </a:ext>
            </a:extLst>
          </p:cNvPr>
          <p:cNvSpPr/>
          <p:nvPr/>
        </p:nvSpPr>
        <p:spPr>
          <a:xfrm>
            <a:off x="5882413" y="4932366"/>
            <a:ext cx="1708104" cy="1932776"/>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BE"/>
          </a:p>
        </p:txBody>
      </p:sp>
      <p:sp>
        <p:nvSpPr>
          <p:cNvPr id="32" name="Ovaal 31">
            <a:extLst>
              <a:ext uri="{FF2B5EF4-FFF2-40B4-BE49-F238E27FC236}">
                <a16:creationId xmlns:a16="http://schemas.microsoft.com/office/drawing/2014/main" id="{4DAEE849-7CEF-2FFD-599E-073CDC618756}"/>
              </a:ext>
            </a:extLst>
          </p:cNvPr>
          <p:cNvSpPr/>
          <p:nvPr/>
        </p:nvSpPr>
        <p:spPr>
          <a:xfrm>
            <a:off x="10664281" y="2773552"/>
            <a:ext cx="1708104" cy="2850633"/>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BE"/>
          </a:p>
        </p:txBody>
      </p:sp>
      <p:sp>
        <p:nvSpPr>
          <p:cNvPr id="31" name="Rechthoek: afgeronde hoeken 30">
            <a:extLst>
              <a:ext uri="{FF2B5EF4-FFF2-40B4-BE49-F238E27FC236}">
                <a16:creationId xmlns:a16="http://schemas.microsoft.com/office/drawing/2014/main" id="{73B06208-CCD8-4EBF-A47D-575810C028A8}"/>
              </a:ext>
            </a:extLst>
          </p:cNvPr>
          <p:cNvSpPr/>
          <p:nvPr/>
        </p:nvSpPr>
        <p:spPr>
          <a:xfrm>
            <a:off x="4217034" y="1901710"/>
            <a:ext cx="942458" cy="4826663"/>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vert="vert270" rtlCol="0" anchor="ctr"/>
          <a:lstStyle/>
          <a:p>
            <a:pPr algn="ctr"/>
            <a:r>
              <a:rPr lang="nl-BE" dirty="0"/>
              <a:t>Expertises du sol</a:t>
            </a:r>
          </a:p>
        </p:txBody>
      </p:sp>
      <p:sp>
        <p:nvSpPr>
          <p:cNvPr id="9" name="Tekstvak 8">
            <a:extLst>
              <a:ext uri="{FF2B5EF4-FFF2-40B4-BE49-F238E27FC236}">
                <a16:creationId xmlns:a16="http://schemas.microsoft.com/office/drawing/2014/main" id="{E915DFA4-ADBD-13D6-2905-65F6A8C21377}"/>
              </a:ext>
            </a:extLst>
          </p:cNvPr>
          <p:cNvSpPr txBox="1"/>
          <p:nvPr/>
        </p:nvSpPr>
        <p:spPr>
          <a:xfrm>
            <a:off x="7855251" y="1356216"/>
            <a:ext cx="859659" cy="338554"/>
          </a:xfrm>
          <a:prstGeom prst="rect">
            <a:avLst/>
          </a:prstGeom>
          <a:noFill/>
        </p:spPr>
        <p:txBody>
          <a:bodyPr wrap="none" rtlCol="0">
            <a:spAutoFit/>
          </a:bodyPr>
          <a:lstStyle/>
          <a:p>
            <a:r>
              <a:rPr lang="nl-BE" sz="1600" dirty="0" err="1"/>
              <a:t>Stabilité</a:t>
            </a:r>
            <a:endParaRPr lang="nl-BE" sz="1600" dirty="0"/>
          </a:p>
        </p:txBody>
      </p:sp>
    </p:spTree>
    <p:extLst>
      <p:ext uri="{BB962C8B-B14F-4D97-AF65-F5344CB8AC3E}">
        <p14:creationId xmlns:p14="http://schemas.microsoft.com/office/powerpoint/2010/main" val="588002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eperen 22"/>
          <p:cNvGrpSpPr/>
          <p:nvPr/>
        </p:nvGrpSpPr>
        <p:grpSpPr>
          <a:xfrm>
            <a:off x="785983" y="560085"/>
            <a:ext cx="584991" cy="134646"/>
            <a:chOff x="1879600" y="2072640"/>
            <a:chExt cx="617986" cy="142240"/>
          </a:xfrm>
        </p:grpSpPr>
        <p:sp>
          <p:nvSpPr>
            <p:cNvPr id="4"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5"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8" name="Afbeelding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0" name="Titel 1">
            <a:extLst>
              <a:ext uri="{FF2B5EF4-FFF2-40B4-BE49-F238E27FC236}">
                <a16:creationId xmlns:a16="http://schemas.microsoft.com/office/drawing/2014/main" id="{34937933-608B-4E32-A86F-982540B57DE1}"/>
              </a:ext>
            </a:extLst>
          </p:cNvPr>
          <p:cNvSpPr txBox="1">
            <a:spLocks/>
          </p:cNvSpPr>
          <p:nvPr/>
        </p:nvSpPr>
        <p:spPr>
          <a:xfrm>
            <a:off x="785983" y="330922"/>
            <a:ext cx="10515600" cy="1325563"/>
          </a:xfrm>
          <a:prstGeom prst="rect">
            <a:avLst/>
          </a:prstGeom>
        </p:spPr>
        <p:txBody>
          <a:bodyPr/>
          <a:lstStyle>
            <a:lvl1pPr algn="ctr" defTabSz="457189" rtl="0" eaLnBrk="1" latinLnBrk="0" hangingPunct="1">
              <a:spcBef>
                <a:spcPct val="0"/>
              </a:spcBef>
              <a:buNone/>
              <a:defRPr sz="4400" kern="1200">
                <a:solidFill>
                  <a:schemeClr val="tx1"/>
                </a:solidFill>
                <a:latin typeface="+mj-lt"/>
                <a:ea typeface="+mj-ea"/>
                <a:cs typeface="+mj-cs"/>
              </a:defRPr>
            </a:lvl1pPr>
          </a:lstStyle>
          <a:p>
            <a:pPr algn="ctr"/>
            <a:r>
              <a:rPr lang="fr-BE" sz="4400" dirty="0" err="1">
                <a:cs typeface="Century Gothic"/>
              </a:rPr>
              <a:t>TreeRadar</a:t>
            </a:r>
            <a:r>
              <a:rPr lang="fr-BE" sz="4400" dirty="0">
                <a:cs typeface="Century Gothic"/>
              </a:rPr>
              <a:t>®</a:t>
            </a:r>
            <a:endParaRPr lang="fr-BE" sz="4400" b="1" dirty="0">
              <a:cs typeface="Century Gothic"/>
            </a:endParaRPr>
          </a:p>
        </p:txBody>
      </p:sp>
      <p:sp>
        <p:nvSpPr>
          <p:cNvPr id="11" name="Tijdelijke aanduiding voor inhoud 2">
            <a:extLst>
              <a:ext uri="{FF2B5EF4-FFF2-40B4-BE49-F238E27FC236}">
                <a16:creationId xmlns:a16="http://schemas.microsoft.com/office/drawing/2014/main" id="{A58B543F-1940-49A2-998E-77037A13D082}"/>
              </a:ext>
            </a:extLst>
          </p:cNvPr>
          <p:cNvSpPr txBox="1">
            <a:spLocks/>
          </p:cNvSpPr>
          <p:nvPr/>
        </p:nvSpPr>
        <p:spPr>
          <a:xfrm>
            <a:off x="838200" y="1885648"/>
            <a:ext cx="10515600" cy="4351338"/>
          </a:xfrm>
          <a:prstGeom prst="rect">
            <a:avLst/>
          </a:prstGeom>
        </p:spPr>
        <p:txBody>
          <a:bodyPr>
            <a:normAutofit fontScale="92500"/>
          </a:bodyPr>
          <a:lstStyle>
            <a:lvl1pPr marL="342891" indent="-342891"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2" indent="-285744"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1"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a:lstStyle>
          <a:p>
            <a:pPr>
              <a:buFont typeface="Arial" panose="020B0604020202020204" pitchFamily="34" charset="0"/>
              <a:buChar char="•"/>
            </a:pPr>
            <a:r>
              <a:rPr lang="nl-BE" dirty="0" err="1"/>
              <a:t>Ground</a:t>
            </a:r>
            <a:r>
              <a:rPr lang="nl-BE" dirty="0"/>
              <a:t> </a:t>
            </a:r>
            <a:r>
              <a:rPr lang="nl-BE" dirty="0" err="1"/>
              <a:t>Penetrating</a:t>
            </a:r>
            <a:r>
              <a:rPr lang="nl-BE" dirty="0"/>
              <a:t> Radar (GPR): </a:t>
            </a:r>
            <a:r>
              <a:rPr lang="nl-BE" dirty="0" err="1"/>
              <a:t>enregistrer</a:t>
            </a:r>
            <a:r>
              <a:rPr lang="nl-BE" dirty="0"/>
              <a:t> de </a:t>
            </a:r>
            <a:r>
              <a:rPr lang="fr-FR" dirty="0"/>
              <a:t>fortes variations de diélectrique dans le sol</a:t>
            </a:r>
            <a:r>
              <a:rPr lang="nl-BE" dirty="0"/>
              <a:t>.</a:t>
            </a:r>
          </a:p>
          <a:p>
            <a:pPr marL="0" indent="0">
              <a:buNone/>
            </a:pPr>
            <a:endParaRPr lang="nl-BE" dirty="0"/>
          </a:p>
          <a:p>
            <a:pPr>
              <a:buFont typeface="Arial" panose="020B0604020202020204" pitchFamily="34" charset="0"/>
              <a:buChar char="•"/>
            </a:pPr>
            <a:r>
              <a:rPr lang="fr-FR" dirty="0"/>
              <a:t>La profondeur et la taille minimale des objets enregistrés dépendent de la fréquence des radars</a:t>
            </a:r>
            <a:r>
              <a:rPr lang="nl-BE" dirty="0"/>
              <a:t> (400, 900 en 1600 MHz) et la </a:t>
            </a:r>
            <a:r>
              <a:rPr lang="nl-BE" dirty="0" err="1"/>
              <a:t>perméabilité</a:t>
            </a:r>
            <a:r>
              <a:rPr lang="nl-BE" dirty="0"/>
              <a:t> du sol. </a:t>
            </a:r>
          </a:p>
          <a:p>
            <a:pPr marL="0" indent="0">
              <a:buNone/>
            </a:pPr>
            <a:endParaRPr lang="nl-BE" dirty="0"/>
          </a:p>
          <a:p>
            <a:pPr>
              <a:buFont typeface="Arial" panose="020B0604020202020204" pitchFamily="34" charset="0"/>
              <a:buChar char="•"/>
            </a:pPr>
            <a:r>
              <a:rPr lang="fr-FR" dirty="0"/>
              <a:t>Les scans sont analysés via le logiciel et corrigé </a:t>
            </a:r>
            <a:r>
              <a:rPr lang="fr-FR" dirty="0" smtClean="0"/>
              <a:t>manuellement</a:t>
            </a:r>
            <a:r>
              <a:rPr lang="nl-BE" dirty="0"/>
              <a:t>.</a:t>
            </a:r>
          </a:p>
        </p:txBody>
      </p:sp>
    </p:spTree>
    <p:extLst>
      <p:ext uri="{BB962C8B-B14F-4D97-AF65-F5344CB8AC3E}">
        <p14:creationId xmlns:p14="http://schemas.microsoft.com/office/powerpoint/2010/main" val="3584237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CE4BAC51-BB08-245D-57BF-D4C34B21A38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04740" y="425959"/>
            <a:ext cx="5943397" cy="6006082"/>
          </a:xfrm>
          <a:prstGeom prst="rect">
            <a:avLst/>
          </a:prstGeom>
        </p:spPr>
      </p:pic>
      <p:grpSp>
        <p:nvGrpSpPr>
          <p:cNvPr id="3" name="Groeperen 22"/>
          <p:cNvGrpSpPr/>
          <p:nvPr/>
        </p:nvGrpSpPr>
        <p:grpSpPr>
          <a:xfrm>
            <a:off x="785983" y="560085"/>
            <a:ext cx="584991" cy="134646"/>
            <a:chOff x="1879600" y="2072640"/>
            <a:chExt cx="617986" cy="142240"/>
          </a:xfrm>
        </p:grpSpPr>
        <p:sp>
          <p:nvSpPr>
            <p:cNvPr id="4"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5"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8" name="Afbeelding 2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1" name="Tijdelijke aanduiding voor inhoud 2">
            <a:extLst>
              <a:ext uri="{FF2B5EF4-FFF2-40B4-BE49-F238E27FC236}">
                <a16:creationId xmlns:a16="http://schemas.microsoft.com/office/drawing/2014/main" id="{A58B543F-1940-49A2-998E-77037A13D082}"/>
              </a:ext>
            </a:extLst>
          </p:cNvPr>
          <p:cNvSpPr txBox="1">
            <a:spLocks/>
          </p:cNvSpPr>
          <p:nvPr/>
        </p:nvSpPr>
        <p:spPr>
          <a:xfrm>
            <a:off x="838200" y="1825625"/>
            <a:ext cx="10515600" cy="4351338"/>
          </a:xfrm>
          <a:prstGeom prst="rect">
            <a:avLst/>
          </a:prstGeom>
        </p:spPr>
        <p:txBody>
          <a:bodyPr>
            <a:normAutofit/>
          </a:bodyPr>
          <a:lstStyle>
            <a:lvl1pPr marL="342891" indent="-342891"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2" indent="-285744"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1"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a:lstStyle>
          <a:p>
            <a:r>
              <a:rPr lang="nl-BE" dirty="0" err="1"/>
              <a:t>L’emplacement</a:t>
            </a:r>
            <a:r>
              <a:rPr lang="nl-BE" dirty="0"/>
              <a:t> des </a:t>
            </a:r>
            <a:r>
              <a:rPr lang="nl-BE" dirty="0" err="1"/>
              <a:t>racines</a:t>
            </a:r>
            <a:endParaRPr lang="nl-BE" dirty="0"/>
          </a:p>
          <a:p>
            <a:r>
              <a:rPr lang="nl-BE" dirty="0" err="1"/>
              <a:t>Densité</a:t>
            </a:r>
            <a:r>
              <a:rPr lang="nl-BE" dirty="0"/>
              <a:t> </a:t>
            </a:r>
            <a:r>
              <a:rPr lang="nl-BE" dirty="0" err="1"/>
              <a:t>racinaires</a:t>
            </a:r>
            <a:endParaRPr lang="nl-BE" dirty="0"/>
          </a:p>
          <a:p>
            <a:r>
              <a:rPr lang="nl-BE" i="1" dirty="0"/>
              <a:t>“Architecture </a:t>
            </a:r>
            <a:r>
              <a:rPr lang="nl-BE" i="1" dirty="0" err="1"/>
              <a:t>racinaires</a:t>
            </a:r>
            <a:r>
              <a:rPr lang="nl-BE" i="1" dirty="0"/>
              <a:t>”</a:t>
            </a:r>
          </a:p>
          <a:p>
            <a:endParaRPr lang="nl-BE" dirty="0"/>
          </a:p>
          <a:p>
            <a:r>
              <a:rPr lang="nl-BE" dirty="0" err="1"/>
              <a:t>Carie</a:t>
            </a:r>
            <a:r>
              <a:rPr lang="nl-BE" dirty="0"/>
              <a:t> du </a:t>
            </a:r>
            <a:r>
              <a:rPr lang="nl-BE" dirty="0" err="1"/>
              <a:t>tronc</a:t>
            </a:r>
            <a:endParaRPr lang="nl-BE" dirty="0"/>
          </a:p>
        </p:txBody>
      </p:sp>
      <p:pic>
        <p:nvPicPr>
          <p:cNvPr id="12" name="Afbeelding 11">
            <a:extLst>
              <a:ext uri="{FF2B5EF4-FFF2-40B4-BE49-F238E27FC236}">
                <a16:creationId xmlns:a16="http://schemas.microsoft.com/office/drawing/2014/main" id="{242278BD-5325-B94F-2BFE-2C97E2839E83}"/>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6549815" y="508681"/>
            <a:ext cx="3059158" cy="5984194"/>
          </a:xfrm>
          <a:prstGeom prst="rect">
            <a:avLst/>
          </a:prstGeom>
        </p:spPr>
      </p:pic>
      <p:sp>
        <p:nvSpPr>
          <p:cNvPr id="10" name="Titel 1">
            <a:extLst>
              <a:ext uri="{FF2B5EF4-FFF2-40B4-BE49-F238E27FC236}">
                <a16:creationId xmlns:a16="http://schemas.microsoft.com/office/drawing/2014/main" id="{34937933-608B-4E32-A86F-982540B57DE1}"/>
              </a:ext>
            </a:extLst>
          </p:cNvPr>
          <p:cNvSpPr txBox="1">
            <a:spLocks/>
          </p:cNvSpPr>
          <p:nvPr/>
        </p:nvSpPr>
        <p:spPr>
          <a:xfrm>
            <a:off x="838200" y="597397"/>
            <a:ext cx="10515600" cy="1325563"/>
          </a:xfrm>
          <a:prstGeom prst="rect">
            <a:avLst/>
          </a:prstGeom>
        </p:spPr>
        <p:txBody>
          <a:bodyPr/>
          <a:lstStyle>
            <a:lvl1pPr algn="ctr" defTabSz="457189" rtl="0" eaLnBrk="1" latinLnBrk="0" hangingPunct="1">
              <a:spcBef>
                <a:spcPct val="0"/>
              </a:spcBef>
              <a:buNone/>
              <a:defRPr sz="4400" kern="1200">
                <a:solidFill>
                  <a:schemeClr val="tx1"/>
                </a:solidFill>
                <a:latin typeface="+mj-lt"/>
                <a:ea typeface="+mj-ea"/>
                <a:cs typeface="+mj-cs"/>
              </a:defRPr>
            </a:lvl1pPr>
          </a:lstStyle>
          <a:p>
            <a:pPr algn="l"/>
            <a:r>
              <a:rPr lang="nl-BE" dirty="0" err="1"/>
              <a:t>Quelles</a:t>
            </a:r>
            <a:r>
              <a:rPr lang="nl-BE" dirty="0"/>
              <a:t> </a:t>
            </a:r>
            <a:r>
              <a:rPr lang="nl-BE" dirty="0" err="1"/>
              <a:t>informations</a:t>
            </a:r>
            <a:r>
              <a:rPr lang="nl-BE" dirty="0"/>
              <a:t> ?</a:t>
            </a:r>
          </a:p>
        </p:txBody>
      </p:sp>
    </p:spTree>
    <p:extLst>
      <p:ext uri="{BB962C8B-B14F-4D97-AF65-F5344CB8AC3E}">
        <p14:creationId xmlns:p14="http://schemas.microsoft.com/office/powerpoint/2010/main" val="140546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eperen 22"/>
          <p:cNvGrpSpPr/>
          <p:nvPr/>
        </p:nvGrpSpPr>
        <p:grpSpPr>
          <a:xfrm>
            <a:off x="785983" y="560085"/>
            <a:ext cx="584991" cy="134646"/>
            <a:chOff x="1879600" y="2072640"/>
            <a:chExt cx="617986" cy="142240"/>
          </a:xfrm>
        </p:grpSpPr>
        <p:sp>
          <p:nvSpPr>
            <p:cNvPr id="4"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5"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8" name="Afbeelding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0" name="Titel 1">
            <a:extLst>
              <a:ext uri="{FF2B5EF4-FFF2-40B4-BE49-F238E27FC236}">
                <a16:creationId xmlns:a16="http://schemas.microsoft.com/office/drawing/2014/main" id="{34937933-608B-4E32-A86F-982540B57DE1}"/>
              </a:ext>
            </a:extLst>
          </p:cNvPr>
          <p:cNvSpPr txBox="1">
            <a:spLocks/>
          </p:cNvSpPr>
          <p:nvPr/>
        </p:nvSpPr>
        <p:spPr>
          <a:xfrm>
            <a:off x="838200" y="365125"/>
            <a:ext cx="10515600" cy="1325563"/>
          </a:xfrm>
          <a:prstGeom prst="rect">
            <a:avLst/>
          </a:prstGeom>
        </p:spPr>
        <p:txBody>
          <a:bodyPr/>
          <a:lstStyle>
            <a:lvl1pPr algn="ctr" defTabSz="457189" rtl="0" eaLnBrk="1" latinLnBrk="0" hangingPunct="1">
              <a:spcBef>
                <a:spcPct val="0"/>
              </a:spcBef>
              <a:buNone/>
              <a:defRPr sz="4400" kern="1200">
                <a:solidFill>
                  <a:schemeClr val="tx1"/>
                </a:solidFill>
                <a:latin typeface="+mj-lt"/>
                <a:ea typeface="+mj-ea"/>
                <a:cs typeface="+mj-cs"/>
              </a:defRPr>
            </a:lvl1pPr>
          </a:lstStyle>
          <a:p>
            <a:r>
              <a:rPr lang="nl-BE" dirty="0" err="1"/>
              <a:t>Limitations</a:t>
            </a:r>
            <a:endParaRPr lang="nl-BE" dirty="0"/>
          </a:p>
        </p:txBody>
      </p:sp>
      <p:sp>
        <p:nvSpPr>
          <p:cNvPr id="11" name="Tijdelijke aanduiding voor inhoud 2">
            <a:extLst>
              <a:ext uri="{FF2B5EF4-FFF2-40B4-BE49-F238E27FC236}">
                <a16:creationId xmlns:a16="http://schemas.microsoft.com/office/drawing/2014/main" id="{A58B543F-1940-49A2-998E-77037A13D082}"/>
              </a:ext>
            </a:extLst>
          </p:cNvPr>
          <p:cNvSpPr txBox="1">
            <a:spLocks/>
          </p:cNvSpPr>
          <p:nvPr/>
        </p:nvSpPr>
        <p:spPr>
          <a:xfrm>
            <a:off x="838200" y="1825625"/>
            <a:ext cx="10515600" cy="4667250"/>
          </a:xfrm>
          <a:prstGeom prst="rect">
            <a:avLst/>
          </a:prstGeom>
        </p:spPr>
        <p:txBody>
          <a:bodyPr>
            <a:normAutofit lnSpcReduction="10000"/>
          </a:bodyPr>
          <a:lstStyle>
            <a:lvl1pPr marL="342891" indent="-342891"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2" indent="-285744"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1"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nl-BE" dirty="0"/>
              <a:t>Scan </a:t>
            </a:r>
            <a:r>
              <a:rPr lang="nl-BE" dirty="0" err="1"/>
              <a:t>racines</a:t>
            </a:r>
            <a:r>
              <a:rPr lang="nl-BE" dirty="0"/>
              <a:t>:</a:t>
            </a:r>
          </a:p>
          <a:p>
            <a:r>
              <a:rPr lang="nl-BE" dirty="0"/>
              <a:t>Portée des antennes et type de sol</a:t>
            </a:r>
          </a:p>
          <a:p>
            <a:r>
              <a:rPr lang="nl-BE" dirty="0"/>
              <a:t>La </a:t>
            </a:r>
            <a:r>
              <a:rPr lang="nl-BE" dirty="0" err="1"/>
              <a:t>proximité</a:t>
            </a:r>
            <a:r>
              <a:rPr lang="nl-BE" dirty="0"/>
              <a:t> </a:t>
            </a:r>
            <a:r>
              <a:rPr lang="nl-BE" dirty="0" err="1" smtClean="0"/>
              <a:t>d’autres</a:t>
            </a:r>
            <a:r>
              <a:rPr lang="nl-BE" dirty="0" smtClean="0"/>
              <a:t> </a:t>
            </a:r>
            <a:r>
              <a:rPr lang="nl-BE" dirty="0" err="1"/>
              <a:t>arbres</a:t>
            </a:r>
            <a:r>
              <a:rPr lang="nl-BE" dirty="0"/>
              <a:t>/</a:t>
            </a:r>
            <a:r>
              <a:rPr lang="nl-BE" dirty="0" err="1"/>
              <a:t>arbustes</a:t>
            </a:r>
            <a:endParaRPr lang="nl-BE" dirty="0"/>
          </a:p>
          <a:p>
            <a:r>
              <a:rPr lang="fr-FR" dirty="0"/>
              <a:t>Les attentes du client </a:t>
            </a:r>
          </a:p>
          <a:p>
            <a:pPr marL="0" indent="0">
              <a:buNone/>
            </a:pPr>
            <a:endParaRPr lang="fr-FR" dirty="0"/>
          </a:p>
          <a:p>
            <a:pPr marL="0" indent="0">
              <a:buNone/>
            </a:pPr>
            <a:r>
              <a:rPr lang="nl-BE" dirty="0"/>
              <a:t>Scan </a:t>
            </a:r>
            <a:r>
              <a:rPr lang="nl-BE" dirty="0" err="1"/>
              <a:t>tronc</a:t>
            </a:r>
            <a:r>
              <a:rPr lang="nl-BE" dirty="0"/>
              <a:t>:</a:t>
            </a:r>
          </a:p>
          <a:p>
            <a:r>
              <a:rPr lang="nl-BE" dirty="0" err="1"/>
              <a:t>Diamètre</a:t>
            </a:r>
            <a:r>
              <a:rPr lang="nl-BE" dirty="0"/>
              <a:t> </a:t>
            </a:r>
            <a:r>
              <a:rPr lang="nl-BE" dirty="0" err="1" smtClean="0"/>
              <a:t>minimal</a:t>
            </a:r>
            <a:endParaRPr lang="nl-BE" dirty="0"/>
          </a:p>
          <a:p>
            <a:r>
              <a:rPr lang="nl-BE" dirty="0" err="1"/>
              <a:t>Forme</a:t>
            </a:r>
            <a:r>
              <a:rPr lang="nl-BE" dirty="0"/>
              <a:t> du </a:t>
            </a:r>
            <a:r>
              <a:rPr lang="nl-BE" dirty="0" err="1"/>
              <a:t>tronc</a:t>
            </a:r>
            <a:endParaRPr lang="nl-BE" dirty="0"/>
          </a:p>
          <a:p>
            <a:pPr marL="0" indent="0">
              <a:buNone/>
            </a:pPr>
            <a:endParaRPr lang="nl-BE" dirty="0"/>
          </a:p>
        </p:txBody>
      </p:sp>
    </p:spTree>
    <p:extLst>
      <p:ext uri="{BB962C8B-B14F-4D97-AF65-F5344CB8AC3E}">
        <p14:creationId xmlns:p14="http://schemas.microsoft.com/office/powerpoint/2010/main" val="42702133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eperen 22"/>
          <p:cNvGrpSpPr/>
          <p:nvPr/>
        </p:nvGrpSpPr>
        <p:grpSpPr>
          <a:xfrm>
            <a:off x="785983" y="560085"/>
            <a:ext cx="584991" cy="134646"/>
            <a:chOff x="1879600" y="2072640"/>
            <a:chExt cx="617986" cy="142240"/>
          </a:xfrm>
        </p:grpSpPr>
        <p:sp>
          <p:nvSpPr>
            <p:cNvPr id="4"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5"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8" name="Afbeelding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pic>
        <p:nvPicPr>
          <p:cNvPr id="15" name="Afbeelding 14">
            <a:extLst>
              <a:ext uri="{FF2B5EF4-FFF2-40B4-BE49-F238E27FC236}">
                <a16:creationId xmlns:a16="http://schemas.microsoft.com/office/drawing/2014/main" id="{4DD95DB6-B44C-0645-A7A1-5060A376D10D}"/>
              </a:ext>
            </a:extLst>
          </p:cNvPr>
          <p:cNvPicPr>
            <a:picLocks noChangeAspect="1"/>
          </p:cNvPicPr>
          <p:nvPr/>
        </p:nvPicPr>
        <p:blipFill>
          <a:blip r:embed="rId4"/>
          <a:stretch>
            <a:fillRect/>
          </a:stretch>
        </p:blipFill>
        <p:spPr>
          <a:xfrm>
            <a:off x="2976956" y="594135"/>
            <a:ext cx="7735238" cy="1844240"/>
          </a:xfrm>
          <a:prstGeom prst="rect">
            <a:avLst/>
          </a:prstGeom>
        </p:spPr>
      </p:pic>
      <p:pic>
        <p:nvPicPr>
          <p:cNvPr id="9" name="Afbeelding 8">
            <a:extLst>
              <a:ext uri="{FF2B5EF4-FFF2-40B4-BE49-F238E27FC236}">
                <a16:creationId xmlns:a16="http://schemas.microsoft.com/office/drawing/2014/main" id="{35F05B46-66A4-2225-E1AF-F3F7D919E498}"/>
              </a:ext>
            </a:extLst>
          </p:cNvPr>
          <p:cNvPicPr>
            <a:picLocks noChangeAspect="1"/>
          </p:cNvPicPr>
          <p:nvPr/>
        </p:nvPicPr>
        <p:blipFill>
          <a:blip r:embed="rId5"/>
          <a:stretch>
            <a:fillRect/>
          </a:stretch>
        </p:blipFill>
        <p:spPr>
          <a:xfrm>
            <a:off x="3031958" y="2057595"/>
            <a:ext cx="7171492" cy="4299293"/>
          </a:xfrm>
          <a:prstGeom prst="rect">
            <a:avLst/>
          </a:prstGeom>
        </p:spPr>
      </p:pic>
      <p:cxnSp>
        <p:nvCxnSpPr>
          <p:cNvPr id="17" name="Rechte verbindingslijn 16">
            <a:extLst>
              <a:ext uri="{FF2B5EF4-FFF2-40B4-BE49-F238E27FC236}">
                <a16:creationId xmlns:a16="http://schemas.microsoft.com/office/drawing/2014/main" id="{8B490EDB-A0BF-0E9B-EF9E-641149E56F9E}"/>
              </a:ext>
            </a:extLst>
          </p:cNvPr>
          <p:cNvCxnSpPr/>
          <p:nvPr/>
        </p:nvCxnSpPr>
        <p:spPr>
          <a:xfrm flipV="1">
            <a:off x="3382592" y="1467623"/>
            <a:ext cx="6751435" cy="48632"/>
          </a:xfrm>
          <a:prstGeom prst="line">
            <a:avLst/>
          </a:prstGeom>
          <a:ln>
            <a:solidFill>
              <a:srgbClr val="FFFF00"/>
            </a:solidFill>
          </a:ln>
        </p:spPr>
        <p:style>
          <a:lnRef idx="2">
            <a:schemeClr val="accent3"/>
          </a:lnRef>
          <a:fillRef idx="0">
            <a:schemeClr val="accent3"/>
          </a:fillRef>
          <a:effectRef idx="1">
            <a:schemeClr val="accent3"/>
          </a:effectRef>
          <a:fontRef idx="minor">
            <a:schemeClr val="tx1"/>
          </a:fontRef>
        </p:style>
      </p:cxnSp>
      <p:cxnSp>
        <p:nvCxnSpPr>
          <p:cNvPr id="19" name="Rechte verbindingslijn 18">
            <a:extLst>
              <a:ext uri="{FF2B5EF4-FFF2-40B4-BE49-F238E27FC236}">
                <a16:creationId xmlns:a16="http://schemas.microsoft.com/office/drawing/2014/main" id="{14B3C6B3-EC15-C4FC-4E99-B1B57F0E0735}"/>
              </a:ext>
            </a:extLst>
          </p:cNvPr>
          <p:cNvCxnSpPr/>
          <p:nvPr/>
        </p:nvCxnSpPr>
        <p:spPr>
          <a:xfrm flipV="1">
            <a:off x="4076986" y="1178866"/>
            <a:ext cx="0" cy="1168782"/>
          </a:xfrm>
          <a:prstGeom prst="line">
            <a:avLst/>
          </a:prstGeom>
          <a:ln>
            <a:solidFill>
              <a:srgbClr val="54DF33"/>
            </a:solidFill>
            <a:prstDash val="sysDash"/>
          </a:ln>
        </p:spPr>
        <p:style>
          <a:lnRef idx="2">
            <a:schemeClr val="accent3"/>
          </a:lnRef>
          <a:fillRef idx="0">
            <a:schemeClr val="accent3"/>
          </a:fillRef>
          <a:effectRef idx="1">
            <a:schemeClr val="accent3"/>
          </a:effectRef>
          <a:fontRef idx="minor">
            <a:schemeClr val="tx1"/>
          </a:fontRef>
        </p:style>
      </p:cxnSp>
      <p:cxnSp>
        <p:nvCxnSpPr>
          <p:cNvPr id="20" name="Rechte verbindingslijn 19">
            <a:extLst>
              <a:ext uri="{FF2B5EF4-FFF2-40B4-BE49-F238E27FC236}">
                <a16:creationId xmlns:a16="http://schemas.microsoft.com/office/drawing/2014/main" id="{18B62CC0-7547-CBF6-2AB6-B9EDB29D0228}"/>
              </a:ext>
            </a:extLst>
          </p:cNvPr>
          <p:cNvCxnSpPr/>
          <p:nvPr/>
        </p:nvCxnSpPr>
        <p:spPr>
          <a:xfrm flipV="1">
            <a:off x="6510802" y="1178866"/>
            <a:ext cx="0" cy="1168782"/>
          </a:xfrm>
          <a:prstGeom prst="line">
            <a:avLst/>
          </a:prstGeom>
          <a:ln>
            <a:solidFill>
              <a:srgbClr val="54DF33"/>
            </a:solidFill>
            <a:prstDash val="sysDash"/>
          </a:ln>
        </p:spPr>
        <p:style>
          <a:lnRef idx="2">
            <a:schemeClr val="accent3"/>
          </a:lnRef>
          <a:fillRef idx="0">
            <a:schemeClr val="accent3"/>
          </a:fillRef>
          <a:effectRef idx="1">
            <a:schemeClr val="accent3"/>
          </a:effectRef>
          <a:fontRef idx="minor">
            <a:schemeClr val="tx1"/>
          </a:fontRef>
        </p:style>
      </p:cxnSp>
      <p:cxnSp>
        <p:nvCxnSpPr>
          <p:cNvPr id="21" name="Rechte verbindingslijn 20">
            <a:extLst>
              <a:ext uri="{FF2B5EF4-FFF2-40B4-BE49-F238E27FC236}">
                <a16:creationId xmlns:a16="http://schemas.microsoft.com/office/drawing/2014/main" id="{3FCC182C-CF75-E904-81FC-3BE7E5AA1747}"/>
              </a:ext>
            </a:extLst>
          </p:cNvPr>
          <p:cNvCxnSpPr/>
          <p:nvPr/>
        </p:nvCxnSpPr>
        <p:spPr>
          <a:xfrm flipV="1">
            <a:off x="9370880" y="1178866"/>
            <a:ext cx="0" cy="1168782"/>
          </a:xfrm>
          <a:prstGeom prst="line">
            <a:avLst/>
          </a:prstGeom>
          <a:ln>
            <a:solidFill>
              <a:srgbClr val="54DF33"/>
            </a:solidFill>
            <a:prstDash val="sysDash"/>
          </a:ln>
        </p:spPr>
        <p:style>
          <a:lnRef idx="2">
            <a:schemeClr val="accent3"/>
          </a:lnRef>
          <a:fillRef idx="0">
            <a:schemeClr val="accent3"/>
          </a:fillRef>
          <a:effectRef idx="1">
            <a:schemeClr val="accent3"/>
          </a:effectRef>
          <a:fontRef idx="minor">
            <a:schemeClr val="tx1"/>
          </a:fontRef>
        </p:style>
      </p:cxnSp>
      <p:pic>
        <p:nvPicPr>
          <p:cNvPr id="25" name="Afbeelding 24">
            <a:extLst>
              <a:ext uri="{FF2B5EF4-FFF2-40B4-BE49-F238E27FC236}">
                <a16:creationId xmlns:a16="http://schemas.microsoft.com/office/drawing/2014/main" id="{6C4C789C-7D3D-6E7E-0FE4-82DC0DEADADA}"/>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382591" y="758190"/>
            <a:ext cx="6820857" cy="1495425"/>
          </a:xfrm>
          <a:prstGeom prst="rect">
            <a:avLst/>
          </a:prstGeom>
        </p:spPr>
      </p:pic>
      <p:grpSp>
        <p:nvGrpSpPr>
          <p:cNvPr id="33" name="Groep 32">
            <a:extLst>
              <a:ext uri="{FF2B5EF4-FFF2-40B4-BE49-F238E27FC236}">
                <a16:creationId xmlns:a16="http://schemas.microsoft.com/office/drawing/2014/main" id="{83BB2BC9-8FF3-ABF9-430E-0BA7C6CEB275}"/>
              </a:ext>
            </a:extLst>
          </p:cNvPr>
          <p:cNvGrpSpPr/>
          <p:nvPr/>
        </p:nvGrpSpPr>
        <p:grpSpPr>
          <a:xfrm>
            <a:off x="6867525" y="1491939"/>
            <a:ext cx="526256" cy="1799901"/>
            <a:chOff x="6867525" y="1248099"/>
            <a:chExt cx="526256" cy="1799901"/>
          </a:xfrm>
        </p:grpSpPr>
        <p:sp>
          <p:nvSpPr>
            <p:cNvPr id="26" name="Ovaal 25">
              <a:extLst>
                <a:ext uri="{FF2B5EF4-FFF2-40B4-BE49-F238E27FC236}">
                  <a16:creationId xmlns:a16="http://schemas.microsoft.com/office/drawing/2014/main" id="{93FC3E18-7869-D919-D67B-D1994765F04F}"/>
                </a:ext>
              </a:extLst>
            </p:cNvPr>
            <p:cNvSpPr/>
            <p:nvPr/>
          </p:nvSpPr>
          <p:spPr>
            <a:xfrm>
              <a:off x="6867525" y="2514600"/>
              <a:ext cx="390525" cy="533400"/>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BE">
                <a:ln w="76200">
                  <a:solidFill>
                    <a:schemeClr val="tx1"/>
                  </a:solidFill>
                </a:ln>
              </a:endParaRPr>
            </a:p>
          </p:txBody>
        </p:sp>
        <p:cxnSp>
          <p:nvCxnSpPr>
            <p:cNvPr id="29" name="Rechte verbindingslijn 28">
              <a:extLst>
                <a:ext uri="{FF2B5EF4-FFF2-40B4-BE49-F238E27FC236}">
                  <a16:creationId xmlns:a16="http://schemas.microsoft.com/office/drawing/2014/main" id="{1F39F6DB-FF0E-1F23-EBE4-F29F007A6C63}"/>
                </a:ext>
              </a:extLst>
            </p:cNvPr>
            <p:cNvCxnSpPr>
              <a:cxnSpLocks/>
              <a:stCxn id="26" idx="0"/>
            </p:cNvCxnSpPr>
            <p:nvPr/>
          </p:nvCxnSpPr>
          <p:spPr>
            <a:xfrm flipV="1">
              <a:off x="7062788" y="1248099"/>
              <a:ext cx="330993" cy="1266501"/>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grpSp>
      <p:grpSp>
        <p:nvGrpSpPr>
          <p:cNvPr id="38" name="Groep 37">
            <a:extLst>
              <a:ext uri="{FF2B5EF4-FFF2-40B4-BE49-F238E27FC236}">
                <a16:creationId xmlns:a16="http://schemas.microsoft.com/office/drawing/2014/main" id="{606A672C-BB39-79A0-E299-28C8D553CDBE}"/>
              </a:ext>
            </a:extLst>
          </p:cNvPr>
          <p:cNvGrpSpPr/>
          <p:nvPr/>
        </p:nvGrpSpPr>
        <p:grpSpPr>
          <a:xfrm>
            <a:off x="8220075" y="1467623"/>
            <a:ext cx="811034" cy="2803557"/>
            <a:chOff x="8220075" y="1223783"/>
            <a:chExt cx="811034" cy="2803557"/>
          </a:xfrm>
        </p:grpSpPr>
        <p:sp>
          <p:nvSpPr>
            <p:cNvPr id="27" name="Ovaal 26">
              <a:extLst>
                <a:ext uri="{FF2B5EF4-FFF2-40B4-BE49-F238E27FC236}">
                  <a16:creationId xmlns:a16="http://schemas.microsoft.com/office/drawing/2014/main" id="{19C9F9FF-C74B-58F7-DF99-0B3A70761B53}"/>
                </a:ext>
              </a:extLst>
            </p:cNvPr>
            <p:cNvSpPr/>
            <p:nvPr/>
          </p:nvSpPr>
          <p:spPr>
            <a:xfrm>
              <a:off x="8220075" y="3493940"/>
              <a:ext cx="390525" cy="533400"/>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BE">
                <a:ln w="76200">
                  <a:solidFill>
                    <a:schemeClr val="tx1"/>
                  </a:solidFill>
                </a:ln>
              </a:endParaRPr>
            </a:p>
          </p:txBody>
        </p:sp>
        <p:cxnSp>
          <p:nvCxnSpPr>
            <p:cNvPr id="32" name="Rechte verbindingslijn 31">
              <a:extLst>
                <a:ext uri="{FF2B5EF4-FFF2-40B4-BE49-F238E27FC236}">
                  <a16:creationId xmlns:a16="http://schemas.microsoft.com/office/drawing/2014/main" id="{FB66CA1E-3413-25C1-82AF-659AC6ED3487}"/>
                </a:ext>
              </a:extLst>
            </p:cNvPr>
            <p:cNvCxnSpPr>
              <a:cxnSpLocks/>
              <a:stCxn id="27" idx="0"/>
            </p:cNvCxnSpPr>
            <p:nvPr/>
          </p:nvCxnSpPr>
          <p:spPr>
            <a:xfrm flipV="1">
              <a:off x="8415338" y="1223783"/>
              <a:ext cx="615771" cy="2270157"/>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grpSp>
      <p:sp>
        <p:nvSpPr>
          <p:cNvPr id="39" name="Rechthoek 38">
            <a:extLst>
              <a:ext uri="{FF2B5EF4-FFF2-40B4-BE49-F238E27FC236}">
                <a16:creationId xmlns:a16="http://schemas.microsoft.com/office/drawing/2014/main" id="{D36BF8EB-E72A-E36B-B6F0-17D9BF559728}"/>
              </a:ext>
            </a:extLst>
          </p:cNvPr>
          <p:cNvSpPr/>
          <p:nvPr/>
        </p:nvSpPr>
        <p:spPr>
          <a:xfrm>
            <a:off x="8504608" y="4637085"/>
            <a:ext cx="390525" cy="1505666"/>
          </a:xfrm>
          <a:prstGeom prst="rect">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BE"/>
          </a:p>
        </p:txBody>
      </p:sp>
      <p:sp>
        <p:nvSpPr>
          <p:cNvPr id="40" name="Rechthoek 39">
            <a:extLst>
              <a:ext uri="{FF2B5EF4-FFF2-40B4-BE49-F238E27FC236}">
                <a16:creationId xmlns:a16="http://schemas.microsoft.com/office/drawing/2014/main" id="{91D8A3EB-5B91-47A4-3231-CFD565CF2D02}"/>
              </a:ext>
            </a:extLst>
          </p:cNvPr>
          <p:cNvSpPr/>
          <p:nvPr/>
        </p:nvSpPr>
        <p:spPr>
          <a:xfrm>
            <a:off x="5900737" y="4907306"/>
            <a:ext cx="390525" cy="1235445"/>
          </a:xfrm>
          <a:prstGeom prst="rect">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BE"/>
          </a:p>
        </p:txBody>
      </p:sp>
      <p:sp>
        <p:nvSpPr>
          <p:cNvPr id="41" name="Rechthoek 40">
            <a:extLst>
              <a:ext uri="{FF2B5EF4-FFF2-40B4-BE49-F238E27FC236}">
                <a16:creationId xmlns:a16="http://schemas.microsoft.com/office/drawing/2014/main" id="{A9D828F8-2DDD-CE81-6003-E7B6FAEA9B10}"/>
              </a:ext>
            </a:extLst>
          </p:cNvPr>
          <p:cNvSpPr/>
          <p:nvPr/>
        </p:nvSpPr>
        <p:spPr>
          <a:xfrm>
            <a:off x="3925732" y="4540833"/>
            <a:ext cx="227346" cy="1601918"/>
          </a:xfrm>
          <a:prstGeom prst="rect">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BE"/>
          </a:p>
        </p:txBody>
      </p:sp>
      <p:cxnSp>
        <p:nvCxnSpPr>
          <p:cNvPr id="43" name="Rechte verbindingslijn 42">
            <a:extLst>
              <a:ext uri="{FF2B5EF4-FFF2-40B4-BE49-F238E27FC236}">
                <a16:creationId xmlns:a16="http://schemas.microsoft.com/office/drawing/2014/main" id="{BE4BF787-E57B-5136-6E63-633DA0919BDA}"/>
              </a:ext>
            </a:extLst>
          </p:cNvPr>
          <p:cNvCxnSpPr/>
          <p:nvPr/>
        </p:nvCxnSpPr>
        <p:spPr>
          <a:xfrm>
            <a:off x="2788920" y="4724400"/>
            <a:ext cx="7749540" cy="0"/>
          </a:xfrm>
          <a:prstGeom prst="line">
            <a:avLst/>
          </a:prstGeom>
          <a:ln>
            <a:solidFill>
              <a:srgbClr val="FF0000"/>
            </a:solidFill>
          </a:ln>
        </p:spPr>
        <p:style>
          <a:lnRef idx="2">
            <a:schemeClr val="accent6"/>
          </a:lnRef>
          <a:fillRef idx="0">
            <a:schemeClr val="accent6"/>
          </a:fillRef>
          <a:effectRef idx="1">
            <a:schemeClr val="accent6"/>
          </a:effectRef>
          <a:fontRef idx="minor">
            <a:schemeClr val="tx1"/>
          </a:fontRef>
        </p:style>
      </p:cxnSp>
      <p:pic>
        <p:nvPicPr>
          <p:cNvPr id="45" name="Afbeelding 44">
            <a:extLst>
              <a:ext uri="{FF2B5EF4-FFF2-40B4-BE49-F238E27FC236}">
                <a16:creationId xmlns:a16="http://schemas.microsoft.com/office/drawing/2014/main" id="{09D44185-E97C-1732-A121-FB26444799FC}"/>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0" y="2501869"/>
            <a:ext cx="3614130" cy="2135213"/>
          </a:xfrm>
          <a:prstGeom prst="rect">
            <a:avLst/>
          </a:prstGeom>
        </p:spPr>
      </p:pic>
      <p:sp>
        <p:nvSpPr>
          <p:cNvPr id="47" name="Titel 1">
            <a:extLst>
              <a:ext uri="{FF2B5EF4-FFF2-40B4-BE49-F238E27FC236}">
                <a16:creationId xmlns:a16="http://schemas.microsoft.com/office/drawing/2014/main" id="{81431966-6FA1-543C-2510-50B35407CF00}"/>
              </a:ext>
            </a:extLst>
          </p:cNvPr>
          <p:cNvSpPr txBox="1">
            <a:spLocks/>
          </p:cNvSpPr>
          <p:nvPr/>
        </p:nvSpPr>
        <p:spPr>
          <a:xfrm>
            <a:off x="168637" y="1122808"/>
            <a:ext cx="2686800" cy="1325563"/>
          </a:xfrm>
          <a:prstGeom prst="rect">
            <a:avLst/>
          </a:prstGeom>
        </p:spPr>
        <p:txBody>
          <a:bodyPr/>
          <a:lstStyle>
            <a:lvl1pPr algn="ctr" defTabSz="457189" rtl="0" eaLnBrk="1" latinLnBrk="0" hangingPunct="1">
              <a:spcBef>
                <a:spcPct val="0"/>
              </a:spcBef>
              <a:buNone/>
              <a:defRPr sz="4400" kern="1200">
                <a:solidFill>
                  <a:schemeClr val="tx1"/>
                </a:solidFill>
                <a:latin typeface="+mj-lt"/>
                <a:ea typeface="+mj-ea"/>
                <a:cs typeface="+mj-cs"/>
              </a:defRPr>
            </a:lvl1pPr>
          </a:lstStyle>
          <a:p>
            <a:r>
              <a:rPr lang="nl-BE" dirty="0" err="1"/>
              <a:t>Exemple</a:t>
            </a:r>
            <a:endParaRPr lang="nl-BE" dirty="0"/>
          </a:p>
        </p:txBody>
      </p:sp>
    </p:spTree>
    <p:extLst>
      <p:ext uri="{BB962C8B-B14F-4D97-AF65-F5344CB8AC3E}">
        <p14:creationId xmlns:p14="http://schemas.microsoft.com/office/powerpoint/2010/main" val="58377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1000" fill="hold"/>
                                        <p:tgtEl>
                                          <p:spTgt spid="33"/>
                                        </p:tgtEl>
                                        <p:attrNameLst>
                                          <p:attrName>ppt_w</p:attrName>
                                        </p:attrNameLst>
                                      </p:cBhvr>
                                      <p:tavLst>
                                        <p:tav tm="0">
                                          <p:val>
                                            <p:fltVal val="0"/>
                                          </p:val>
                                        </p:tav>
                                        <p:tav tm="100000">
                                          <p:val>
                                            <p:strVal val="#ppt_w"/>
                                          </p:val>
                                        </p:tav>
                                      </p:tavLst>
                                    </p:anim>
                                    <p:anim calcmode="lin" valueType="num">
                                      <p:cBhvr>
                                        <p:cTn id="36" dur="1000" fill="hold"/>
                                        <p:tgtEl>
                                          <p:spTgt spid="33"/>
                                        </p:tgtEl>
                                        <p:attrNameLst>
                                          <p:attrName>ppt_h</p:attrName>
                                        </p:attrNameLst>
                                      </p:cBhvr>
                                      <p:tavLst>
                                        <p:tav tm="0">
                                          <p:val>
                                            <p:fltVal val="0"/>
                                          </p:val>
                                        </p:tav>
                                        <p:tav tm="100000">
                                          <p:val>
                                            <p:strVal val="#ppt_h"/>
                                          </p:val>
                                        </p:tav>
                                      </p:tavLst>
                                    </p:anim>
                                    <p:anim calcmode="lin" valueType="num">
                                      <p:cBhvr>
                                        <p:cTn id="37" dur="1000" fill="hold"/>
                                        <p:tgtEl>
                                          <p:spTgt spid="33"/>
                                        </p:tgtEl>
                                        <p:attrNameLst>
                                          <p:attrName>style.rotation</p:attrName>
                                        </p:attrNameLst>
                                      </p:cBhvr>
                                      <p:tavLst>
                                        <p:tav tm="0">
                                          <p:val>
                                            <p:fltVal val="90"/>
                                          </p:val>
                                        </p:tav>
                                        <p:tav tm="100000">
                                          <p:val>
                                            <p:fltVal val="0"/>
                                          </p:val>
                                        </p:tav>
                                      </p:tavLst>
                                    </p:anim>
                                    <p:animEffect transition="in" filter="fade">
                                      <p:cBhvr>
                                        <p:cTn id="38" dur="1000"/>
                                        <p:tgtEl>
                                          <p:spTgt spid="33"/>
                                        </p:tgtEl>
                                      </p:cBhvr>
                                    </p:animEffect>
                                  </p:childTnLst>
                                </p:cTn>
                              </p:par>
                              <p:par>
                                <p:cTn id="39" presetID="31" presetClass="entr" presetSubtype="0"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p:cTn id="41" dur="1000" fill="hold"/>
                                        <p:tgtEl>
                                          <p:spTgt spid="38"/>
                                        </p:tgtEl>
                                        <p:attrNameLst>
                                          <p:attrName>ppt_w</p:attrName>
                                        </p:attrNameLst>
                                      </p:cBhvr>
                                      <p:tavLst>
                                        <p:tav tm="0">
                                          <p:val>
                                            <p:fltVal val="0"/>
                                          </p:val>
                                        </p:tav>
                                        <p:tav tm="100000">
                                          <p:val>
                                            <p:strVal val="#ppt_w"/>
                                          </p:val>
                                        </p:tav>
                                      </p:tavLst>
                                    </p:anim>
                                    <p:anim calcmode="lin" valueType="num">
                                      <p:cBhvr>
                                        <p:cTn id="42" dur="1000" fill="hold"/>
                                        <p:tgtEl>
                                          <p:spTgt spid="38"/>
                                        </p:tgtEl>
                                        <p:attrNameLst>
                                          <p:attrName>ppt_h</p:attrName>
                                        </p:attrNameLst>
                                      </p:cBhvr>
                                      <p:tavLst>
                                        <p:tav tm="0">
                                          <p:val>
                                            <p:fltVal val="0"/>
                                          </p:val>
                                        </p:tav>
                                        <p:tav tm="100000">
                                          <p:val>
                                            <p:strVal val="#ppt_h"/>
                                          </p:val>
                                        </p:tav>
                                      </p:tavLst>
                                    </p:anim>
                                    <p:anim calcmode="lin" valueType="num">
                                      <p:cBhvr>
                                        <p:cTn id="43" dur="1000" fill="hold"/>
                                        <p:tgtEl>
                                          <p:spTgt spid="38"/>
                                        </p:tgtEl>
                                        <p:attrNameLst>
                                          <p:attrName>style.rotation</p:attrName>
                                        </p:attrNameLst>
                                      </p:cBhvr>
                                      <p:tavLst>
                                        <p:tav tm="0">
                                          <p:val>
                                            <p:fltVal val="90"/>
                                          </p:val>
                                        </p:tav>
                                        <p:tav tm="100000">
                                          <p:val>
                                            <p:fltVal val="0"/>
                                          </p:val>
                                        </p:tav>
                                      </p:tavLst>
                                    </p:anim>
                                    <p:animEffect transition="in" filter="fade">
                                      <p:cBhvr>
                                        <p:cTn id="44" dur="1000"/>
                                        <p:tgtEl>
                                          <p:spTgt spid="38"/>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45"/>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eperen 22"/>
          <p:cNvGrpSpPr/>
          <p:nvPr/>
        </p:nvGrpSpPr>
        <p:grpSpPr>
          <a:xfrm>
            <a:off x="785983" y="560085"/>
            <a:ext cx="584991" cy="134646"/>
            <a:chOff x="1879600" y="2072640"/>
            <a:chExt cx="617986" cy="142240"/>
          </a:xfrm>
        </p:grpSpPr>
        <p:sp>
          <p:nvSpPr>
            <p:cNvPr id="4"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5"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8" name="Afbeelding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0" name="Titel 1">
            <a:extLst>
              <a:ext uri="{FF2B5EF4-FFF2-40B4-BE49-F238E27FC236}">
                <a16:creationId xmlns:a16="http://schemas.microsoft.com/office/drawing/2014/main" id="{34937933-608B-4E32-A86F-982540B57DE1}"/>
              </a:ext>
            </a:extLst>
          </p:cNvPr>
          <p:cNvSpPr txBox="1">
            <a:spLocks/>
          </p:cNvSpPr>
          <p:nvPr/>
        </p:nvSpPr>
        <p:spPr>
          <a:xfrm>
            <a:off x="838200" y="365125"/>
            <a:ext cx="10515600" cy="1325563"/>
          </a:xfrm>
          <a:prstGeom prst="rect">
            <a:avLst/>
          </a:prstGeom>
        </p:spPr>
        <p:txBody>
          <a:bodyPr/>
          <a:lstStyle>
            <a:lvl1pPr algn="ctr" defTabSz="457189" rtl="0" eaLnBrk="1" latinLnBrk="0" hangingPunct="1">
              <a:spcBef>
                <a:spcPct val="0"/>
              </a:spcBef>
              <a:buNone/>
              <a:defRPr sz="4400" kern="1200">
                <a:solidFill>
                  <a:schemeClr val="tx1"/>
                </a:solidFill>
                <a:latin typeface="+mj-lt"/>
                <a:ea typeface="+mj-ea"/>
                <a:cs typeface="+mj-cs"/>
              </a:defRPr>
            </a:lvl1pPr>
          </a:lstStyle>
          <a:p>
            <a:r>
              <a:rPr lang="nl-BE" dirty="0" err="1" smtClean="0"/>
              <a:t>Concrètement</a:t>
            </a:r>
            <a:r>
              <a:rPr lang="nl-BE" dirty="0" smtClean="0"/>
              <a:t> </a:t>
            </a:r>
            <a:r>
              <a:rPr lang="nl-BE" dirty="0"/>
              <a:t>?</a:t>
            </a:r>
          </a:p>
        </p:txBody>
      </p:sp>
      <p:sp>
        <p:nvSpPr>
          <p:cNvPr id="11" name="Tijdelijke aanduiding voor inhoud 2">
            <a:extLst>
              <a:ext uri="{FF2B5EF4-FFF2-40B4-BE49-F238E27FC236}">
                <a16:creationId xmlns:a16="http://schemas.microsoft.com/office/drawing/2014/main" id="{A58B543F-1940-49A2-998E-77037A13D082}"/>
              </a:ext>
            </a:extLst>
          </p:cNvPr>
          <p:cNvSpPr txBox="1">
            <a:spLocks/>
          </p:cNvSpPr>
          <p:nvPr/>
        </p:nvSpPr>
        <p:spPr>
          <a:xfrm>
            <a:off x="838200" y="1825625"/>
            <a:ext cx="10515600" cy="4351338"/>
          </a:xfrm>
          <a:prstGeom prst="rect">
            <a:avLst/>
          </a:prstGeom>
        </p:spPr>
        <p:txBody>
          <a:bodyPr>
            <a:normAutofit/>
          </a:bodyPr>
          <a:lstStyle>
            <a:lvl1pPr marL="342891" indent="-342891"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2" indent="-285744"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1"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a:lstStyle>
          <a:p>
            <a:r>
              <a:rPr lang="fr-FR" dirty="0"/>
              <a:t>Études préliminaires à des travaux (de construction)</a:t>
            </a:r>
            <a:endParaRPr lang="nl-BE" dirty="0"/>
          </a:p>
        </p:txBody>
      </p:sp>
      <p:pic>
        <p:nvPicPr>
          <p:cNvPr id="2" name="Afbeelding 1">
            <a:extLst>
              <a:ext uri="{FF2B5EF4-FFF2-40B4-BE49-F238E27FC236}">
                <a16:creationId xmlns:a16="http://schemas.microsoft.com/office/drawing/2014/main" id="{503DC099-D62D-CFF8-48DB-B0971B7949E7}"/>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l="3591" t="3458" r="1561" b="2737"/>
          <a:stretch/>
        </p:blipFill>
        <p:spPr bwMode="auto">
          <a:xfrm>
            <a:off x="6870364" y="2514142"/>
            <a:ext cx="4006850" cy="2531747"/>
          </a:xfrm>
          <a:prstGeom prst="rect">
            <a:avLst/>
          </a:prstGeom>
          <a:ln>
            <a:noFill/>
          </a:ln>
          <a:extLst>
            <a:ext uri="{53640926-AAD7-44D8-BBD7-CCE9431645EC}">
              <a14:shadowObscured xmlns:a14="http://schemas.microsoft.com/office/drawing/2010/main"/>
            </a:ext>
          </a:extLst>
        </p:spPr>
      </p:pic>
      <p:pic>
        <p:nvPicPr>
          <p:cNvPr id="9" name="Afbeelding 8">
            <a:extLst>
              <a:ext uri="{FF2B5EF4-FFF2-40B4-BE49-F238E27FC236}">
                <a16:creationId xmlns:a16="http://schemas.microsoft.com/office/drawing/2014/main" id="{6B30B662-3725-44DD-7BCF-8224261BA467}"/>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64063" y="2855592"/>
            <a:ext cx="5759450" cy="3239135"/>
          </a:xfrm>
          <a:prstGeom prst="rect">
            <a:avLst/>
          </a:prstGeom>
        </p:spPr>
      </p:pic>
      <p:pic>
        <p:nvPicPr>
          <p:cNvPr id="12" name="Afbeelding 11">
            <a:extLst>
              <a:ext uri="{FF2B5EF4-FFF2-40B4-BE49-F238E27FC236}">
                <a16:creationId xmlns:a16="http://schemas.microsoft.com/office/drawing/2014/main" id="{D1FEB5AB-394C-32DC-D473-49A224585832}"/>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3832610" y="4879949"/>
            <a:ext cx="5761219" cy="1679633"/>
          </a:xfrm>
          <a:prstGeom prst="rect">
            <a:avLst/>
          </a:prstGeom>
        </p:spPr>
      </p:pic>
    </p:spTree>
    <p:extLst>
      <p:ext uri="{BB962C8B-B14F-4D97-AF65-F5344CB8AC3E}">
        <p14:creationId xmlns:p14="http://schemas.microsoft.com/office/powerpoint/2010/main" val="292978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eperen 22"/>
          <p:cNvGrpSpPr/>
          <p:nvPr/>
        </p:nvGrpSpPr>
        <p:grpSpPr>
          <a:xfrm>
            <a:off x="785983" y="560085"/>
            <a:ext cx="584991" cy="134646"/>
            <a:chOff x="1879600" y="2072640"/>
            <a:chExt cx="617986" cy="142240"/>
          </a:xfrm>
        </p:grpSpPr>
        <p:sp>
          <p:nvSpPr>
            <p:cNvPr id="4"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5"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8" name="Afbeelding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0" name="Titel 1">
            <a:extLst>
              <a:ext uri="{FF2B5EF4-FFF2-40B4-BE49-F238E27FC236}">
                <a16:creationId xmlns:a16="http://schemas.microsoft.com/office/drawing/2014/main" id="{34937933-608B-4E32-A86F-982540B57DE1}"/>
              </a:ext>
            </a:extLst>
          </p:cNvPr>
          <p:cNvSpPr txBox="1">
            <a:spLocks/>
          </p:cNvSpPr>
          <p:nvPr/>
        </p:nvSpPr>
        <p:spPr>
          <a:xfrm>
            <a:off x="838200" y="365125"/>
            <a:ext cx="10515600" cy="1325563"/>
          </a:xfrm>
          <a:prstGeom prst="rect">
            <a:avLst/>
          </a:prstGeom>
        </p:spPr>
        <p:txBody>
          <a:bodyPr/>
          <a:lstStyle>
            <a:lvl1pPr algn="ctr" defTabSz="457189" rtl="0" eaLnBrk="1" latinLnBrk="0" hangingPunct="1">
              <a:spcBef>
                <a:spcPct val="0"/>
              </a:spcBef>
              <a:buNone/>
              <a:defRPr sz="4400" kern="1200">
                <a:solidFill>
                  <a:schemeClr val="tx1"/>
                </a:solidFill>
                <a:latin typeface="+mj-lt"/>
                <a:ea typeface="+mj-ea"/>
                <a:cs typeface="+mj-cs"/>
              </a:defRPr>
            </a:lvl1pPr>
          </a:lstStyle>
          <a:p>
            <a:r>
              <a:rPr lang="nl-BE" dirty="0" err="1" smtClean="0"/>
              <a:t>Concrètement</a:t>
            </a:r>
            <a:r>
              <a:rPr lang="nl-BE" dirty="0" smtClean="0"/>
              <a:t> </a:t>
            </a:r>
            <a:r>
              <a:rPr lang="nl-BE" dirty="0"/>
              <a:t>?</a:t>
            </a:r>
          </a:p>
        </p:txBody>
      </p:sp>
      <p:sp>
        <p:nvSpPr>
          <p:cNvPr id="11" name="Tijdelijke aanduiding voor inhoud 2">
            <a:extLst>
              <a:ext uri="{FF2B5EF4-FFF2-40B4-BE49-F238E27FC236}">
                <a16:creationId xmlns:a16="http://schemas.microsoft.com/office/drawing/2014/main" id="{A58B543F-1940-49A2-998E-77037A13D082}"/>
              </a:ext>
            </a:extLst>
          </p:cNvPr>
          <p:cNvSpPr txBox="1">
            <a:spLocks/>
          </p:cNvSpPr>
          <p:nvPr/>
        </p:nvSpPr>
        <p:spPr>
          <a:xfrm>
            <a:off x="838200" y="1825625"/>
            <a:ext cx="10515600" cy="4351338"/>
          </a:xfrm>
          <a:prstGeom prst="rect">
            <a:avLst/>
          </a:prstGeom>
        </p:spPr>
        <p:txBody>
          <a:bodyPr>
            <a:normAutofit/>
          </a:bodyPr>
          <a:lstStyle>
            <a:lvl1pPr marL="342891" indent="-342891"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2" indent="-285744"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1"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a:lstStyle>
          <a:p>
            <a:r>
              <a:rPr lang="fr-FR" dirty="0"/>
              <a:t>Étude préliminaire d'amélioration de l’emplacement de l’arbre</a:t>
            </a:r>
            <a:endParaRPr lang="nl-BE" dirty="0"/>
          </a:p>
        </p:txBody>
      </p:sp>
      <p:pic>
        <p:nvPicPr>
          <p:cNvPr id="12" name="Afbeelding 11">
            <a:extLst>
              <a:ext uri="{FF2B5EF4-FFF2-40B4-BE49-F238E27FC236}">
                <a16:creationId xmlns:a16="http://schemas.microsoft.com/office/drawing/2014/main" id="{852386B1-1B9B-EB9B-34D5-C900329C346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0816" y="694731"/>
            <a:ext cx="6786423" cy="6858000"/>
          </a:xfrm>
          <a:prstGeom prst="rect">
            <a:avLst/>
          </a:prstGeom>
        </p:spPr>
      </p:pic>
      <p:pic>
        <p:nvPicPr>
          <p:cNvPr id="13" name="Afbeelding 12">
            <a:extLst>
              <a:ext uri="{FF2B5EF4-FFF2-40B4-BE49-F238E27FC236}">
                <a16:creationId xmlns:a16="http://schemas.microsoft.com/office/drawing/2014/main" id="{9071F093-3B5E-BCF1-DF2D-1ED38BF68F3C}"/>
              </a:ext>
            </a:extLst>
          </p:cNvPr>
          <p:cNvPicPr>
            <a:picLocks noChangeAspect="1"/>
          </p:cNvPicPr>
          <p:nvPr/>
        </p:nvPicPr>
        <p:blipFill>
          <a:blip r:embed="rId5"/>
          <a:stretch>
            <a:fillRect/>
          </a:stretch>
        </p:blipFill>
        <p:spPr>
          <a:xfrm>
            <a:off x="7061741" y="2775474"/>
            <a:ext cx="4004125" cy="3570050"/>
          </a:xfrm>
          <a:prstGeom prst="rect">
            <a:avLst/>
          </a:prstGeom>
        </p:spPr>
      </p:pic>
    </p:spTree>
    <p:extLst>
      <p:ext uri="{BB962C8B-B14F-4D97-AF65-F5344CB8AC3E}">
        <p14:creationId xmlns:p14="http://schemas.microsoft.com/office/powerpoint/2010/main" val="1606822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C3899A43-082D-85EE-2ACB-69FE7C1FCD01}"/>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356756" y="1085528"/>
            <a:ext cx="12192000" cy="4686943"/>
          </a:xfrm>
          <a:prstGeom prst="rect">
            <a:avLst/>
          </a:prstGeom>
        </p:spPr>
      </p:pic>
      <p:grpSp>
        <p:nvGrpSpPr>
          <p:cNvPr id="3" name="Groeperen 22"/>
          <p:cNvGrpSpPr/>
          <p:nvPr/>
        </p:nvGrpSpPr>
        <p:grpSpPr>
          <a:xfrm>
            <a:off x="785983" y="560085"/>
            <a:ext cx="584991" cy="134646"/>
            <a:chOff x="1879600" y="2072640"/>
            <a:chExt cx="617986" cy="142240"/>
          </a:xfrm>
        </p:grpSpPr>
        <p:sp>
          <p:nvSpPr>
            <p:cNvPr id="4"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5"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8" name="Afbeelding 2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0" name="Titel 1">
            <a:extLst>
              <a:ext uri="{FF2B5EF4-FFF2-40B4-BE49-F238E27FC236}">
                <a16:creationId xmlns:a16="http://schemas.microsoft.com/office/drawing/2014/main" id="{34937933-608B-4E32-A86F-982540B57DE1}"/>
              </a:ext>
            </a:extLst>
          </p:cNvPr>
          <p:cNvSpPr txBox="1">
            <a:spLocks/>
          </p:cNvSpPr>
          <p:nvPr/>
        </p:nvSpPr>
        <p:spPr>
          <a:xfrm>
            <a:off x="838200" y="365125"/>
            <a:ext cx="10515600" cy="1325563"/>
          </a:xfrm>
          <a:prstGeom prst="rect">
            <a:avLst/>
          </a:prstGeom>
        </p:spPr>
        <p:txBody>
          <a:bodyPr/>
          <a:lstStyle>
            <a:lvl1pPr algn="ctr" defTabSz="457189" rtl="0" eaLnBrk="1" latinLnBrk="0" hangingPunct="1">
              <a:spcBef>
                <a:spcPct val="0"/>
              </a:spcBef>
              <a:buNone/>
              <a:defRPr sz="4400" kern="1200">
                <a:solidFill>
                  <a:schemeClr val="tx1"/>
                </a:solidFill>
                <a:latin typeface="+mj-lt"/>
                <a:ea typeface="+mj-ea"/>
                <a:cs typeface="+mj-cs"/>
              </a:defRPr>
            </a:lvl1pPr>
          </a:lstStyle>
          <a:p>
            <a:r>
              <a:rPr lang="nl-BE" dirty="0" err="1" smtClean="0"/>
              <a:t>Concrètement</a:t>
            </a:r>
            <a:r>
              <a:rPr lang="nl-BE" dirty="0" smtClean="0"/>
              <a:t> </a:t>
            </a:r>
            <a:r>
              <a:rPr lang="nl-BE" dirty="0"/>
              <a:t>?</a:t>
            </a:r>
          </a:p>
        </p:txBody>
      </p:sp>
      <p:sp>
        <p:nvSpPr>
          <p:cNvPr id="11" name="Tijdelijke aanduiding voor inhoud 2">
            <a:extLst>
              <a:ext uri="{FF2B5EF4-FFF2-40B4-BE49-F238E27FC236}">
                <a16:creationId xmlns:a16="http://schemas.microsoft.com/office/drawing/2014/main" id="{A58B543F-1940-49A2-998E-77037A13D082}"/>
              </a:ext>
            </a:extLst>
          </p:cNvPr>
          <p:cNvSpPr txBox="1">
            <a:spLocks/>
          </p:cNvSpPr>
          <p:nvPr/>
        </p:nvSpPr>
        <p:spPr>
          <a:xfrm>
            <a:off x="838199" y="1825625"/>
            <a:ext cx="10997045" cy="4351338"/>
          </a:xfrm>
          <a:prstGeom prst="rect">
            <a:avLst/>
          </a:prstGeom>
        </p:spPr>
        <p:txBody>
          <a:bodyPr>
            <a:normAutofit/>
          </a:bodyPr>
          <a:lstStyle>
            <a:lvl1pPr marL="342891" indent="-342891"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2" indent="-285744"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1"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a:lstStyle>
          <a:p>
            <a:r>
              <a:rPr lang="fr-FR" dirty="0"/>
              <a:t>Risque de rupture du tronc</a:t>
            </a:r>
            <a:endParaRPr lang="nl-BE" i="1" dirty="0"/>
          </a:p>
        </p:txBody>
      </p:sp>
      <p:pic>
        <p:nvPicPr>
          <p:cNvPr id="19" name="Afbeelding 18">
            <a:extLst>
              <a:ext uri="{FF2B5EF4-FFF2-40B4-BE49-F238E27FC236}">
                <a16:creationId xmlns:a16="http://schemas.microsoft.com/office/drawing/2014/main" id="{8ADC2FB1-F23D-B6A9-23BD-FB23B5B45EE9}"/>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7698062" y="1941663"/>
            <a:ext cx="4137182" cy="2878373"/>
          </a:xfrm>
          <a:prstGeom prst="rect">
            <a:avLst/>
          </a:prstGeom>
        </p:spPr>
      </p:pic>
    </p:spTree>
    <p:extLst>
      <p:ext uri="{BB962C8B-B14F-4D97-AF65-F5344CB8AC3E}">
        <p14:creationId xmlns:p14="http://schemas.microsoft.com/office/powerpoint/2010/main" val="2677227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hthoek 9"/>
          <p:cNvSpPr/>
          <p:nvPr/>
        </p:nvSpPr>
        <p:spPr>
          <a:xfrm>
            <a:off x="0" y="0"/>
            <a:ext cx="12192000" cy="6858000"/>
          </a:xfrm>
          <a:prstGeom prst="rect">
            <a:avLst/>
          </a:prstGeom>
          <a:solidFill>
            <a:srgbClr val="62AF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3" name="Afbeelding 2"/>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10679926" y="5407838"/>
            <a:ext cx="1131074" cy="1131074"/>
          </a:xfrm>
          <a:prstGeom prst="rect">
            <a:avLst/>
          </a:prstGeom>
        </p:spPr>
      </p:pic>
      <p:sp>
        <p:nvSpPr>
          <p:cNvPr id="5" name="Rechthoek 4"/>
          <p:cNvSpPr/>
          <p:nvPr/>
        </p:nvSpPr>
        <p:spPr>
          <a:xfrm>
            <a:off x="3154680" y="2331720"/>
            <a:ext cx="6537960" cy="2667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pSp>
        <p:nvGrpSpPr>
          <p:cNvPr id="2" name="Groep 1"/>
          <p:cNvGrpSpPr/>
          <p:nvPr/>
        </p:nvGrpSpPr>
        <p:grpSpPr>
          <a:xfrm>
            <a:off x="3746743" y="1500969"/>
            <a:ext cx="4355858" cy="2664624"/>
            <a:chOff x="1689585" y="2008974"/>
            <a:chExt cx="2728805" cy="2029626"/>
          </a:xfrm>
        </p:grpSpPr>
        <p:sp>
          <p:nvSpPr>
            <p:cNvPr id="8" name="Bijschrift met afgeronde rechthoek 7"/>
            <p:cNvSpPr/>
            <p:nvPr/>
          </p:nvSpPr>
          <p:spPr>
            <a:xfrm>
              <a:off x="1689585" y="2222333"/>
              <a:ext cx="2311059" cy="1816267"/>
            </a:xfrm>
            <a:prstGeom prst="wedgeRoundRectCallout">
              <a:avLst>
                <a:gd name="adj1" fmla="val -27026"/>
                <a:gd name="adj2" fmla="val 75443"/>
                <a:gd name="adj3" fmla="val 16667"/>
              </a:avLst>
            </a:prstGeom>
            <a:solidFill>
              <a:schemeClr val="bg1"/>
            </a:solidFill>
            <a:ln w="57150">
              <a:solidFill>
                <a:srgbClr val="62AF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Bijschrift met afgeronde rechthoek 10"/>
            <p:cNvSpPr/>
            <p:nvPr/>
          </p:nvSpPr>
          <p:spPr>
            <a:xfrm>
              <a:off x="1890969" y="2008974"/>
              <a:ext cx="2527421" cy="1741220"/>
            </a:xfrm>
            <a:prstGeom prst="wedgeRoundRectCallout">
              <a:avLst>
                <a:gd name="adj1" fmla="val 27089"/>
                <a:gd name="adj2" fmla="val 84425"/>
                <a:gd name="adj3" fmla="val 16667"/>
              </a:avLst>
            </a:prstGeom>
            <a:solidFill>
              <a:schemeClr val="bg1"/>
            </a:solidFill>
            <a:ln w="57150">
              <a:solidFill>
                <a:srgbClr val="62AF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Tekstvak 11"/>
            <p:cNvSpPr txBox="1"/>
            <p:nvPr/>
          </p:nvSpPr>
          <p:spPr>
            <a:xfrm>
              <a:off x="1947423" y="2352946"/>
              <a:ext cx="2470967" cy="1101827"/>
            </a:xfrm>
            <a:prstGeom prst="rect">
              <a:avLst/>
            </a:prstGeom>
            <a:noFill/>
            <a:ln>
              <a:noFill/>
            </a:ln>
          </p:spPr>
          <p:txBody>
            <a:bodyPr wrap="square" rtlCol="0">
              <a:spAutoFit/>
            </a:bodyPr>
            <a:lstStyle/>
            <a:p>
              <a:pPr algn="ctr"/>
              <a:r>
                <a:rPr lang="nl-NL" sz="4400" b="1" dirty="0" err="1" smtClean="0">
                  <a:solidFill>
                    <a:srgbClr val="62AF34"/>
                  </a:solidFill>
                </a:rPr>
                <a:t>Questions</a:t>
              </a:r>
              <a:r>
                <a:rPr lang="nl-NL" sz="4400" b="1" dirty="0" smtClean="0">
                  <a:solidFill>
                    <a:srgbClr val="62AF34"/>
                  </a:solidFill>
                </a:rPr>
                <a:t> </a:t>
              </a:r>
            </a:p>
            <a:p>
              <a:pPr algn="ctr"/>
              <a:r>
                <a:rPr lang="nl-NL" sz="4400" b="1" dirty="0" err="1" smtClean="0">
                  <a:solidFill>
                    <a:srgbClr val="62AF34"/>
                  </a:solidFill>
                </a:rPr>
                <a:t>Réponses</a:t>
              </a:r>
              <a:endParaRPr lang="nl-NL" sz="4400" b="1" dirty="0" smtClean="0">
                <a:solidFill>
                  <a:srgbClr val="62AF34"/>
                </a:solidFill>
              </a:endParaRPr>
            </a:p>
          </p:txBody>
        </p:sp>
      </p:grpSp>
    </p:spTree>
    <p:extLst>
      <p:ext uri="{BB962C8B-B14F-4D97-AF65-F5344CB8AC3E}">
        <p14:creationId xmlns:p14="http://schemas.microsoft.com/office/powerpoint/2010/main" val="25305949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eperen 22"/>
          <p:cNvGrpSpPr/>
          <p:nvPr/>
        </p:nvGrpSpPr>
        <p:grpSpPr>
          <a:xfrm>
            <a:off x="785983" y="560085"/>
            <a:ext cx="584991" cy="134646"/>
            <a:chOff x="1879600" y="2072640"/>
            <a:chExt cx="617986" cy="142240"/>
          </a:xfrm>
        </p:grpSpPr>
        <p:sp>
          <p:nvSpPr>
            <p:cNvPr id="4" name="Rechthoek 5"/>
            <p:cNvSpPr/>
            <p:nvPr/>
          </p:nvSpPr>
          <p:spPr>
            <a:xfrm>
              <a:off x="1879600" y="2072640"/>
              <a:ext cx="142240" cy="142240"/>
            </a:xfrm>
            <a:prstGeom prst="rect">
              <a:avLst/>
            </a:prstGeom>
            <a:solidFill>
              <a:srgbClr val="62A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5" name="Rechthoek 6"/>
            <p:cNvSpPr/>
            <p:nvPr/>
          </p:nvSpPr>
          <p:spPr>
            <a:xfrm>
              <a:off x="2046385" y="2072640"/>
              <a:ext cx="142240" cy="142240"/>
            </a:xfrm>
            <a:prstGeom prst="rect">
              <a:avLst/>
            </a:prstGeom>
            <a:solidFill>
              <a:srgbClr val="4D565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6" name="Rechthoek 7"/>
            <p:cNvSpPr/>
            <p:nvPr/>
          </p:nvSpPr>
          <p:spPr>
            <a:xfrm>
              <a:off x="2201005" y="2072640"/>
              <a:ext cx="142240" cy="142240"/>
            </a:xfrm>
            <a:prstGeom prst="rect">
              <a:avLst/>
            </a:prstGeom>
            <a:solidFill>
              <a:srgbClr val="2A5D9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sp>
          <p:nvSpPr>
            <p:cNvPr id="7" name="Rechthoek 8"/>
            <p:cNvSpPr/>
            <p:nvPr/>
          </p:nvSpPr>
          <p:spPr>
            <a:xfrm>
              <a:off x="2355346" y="2072640"/>
              <a:ext cx="142240" cy="142240"/>
            </a:xfrm>
            <a:prstGeom prst="rect">
              <a:avLst/>
            </a:prstGeom>
            <a:solidFill>
              <a:srgbClr val="B516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latin typeface="Century Gothic" panose="020B0502020202020204" pitchFamily="34" charset="0"/>
              </a:endParaRPr>
            </a:p>
          </p:txBody>
        </p:sp>
      </p:grpSp>
      <p:pic>
        <p:nvPicPr>
          <p:cNvPr id="8" name="Afbeelding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33926" y="5506258"/>
            <a:ext cx="1131074" cy="1131074"/>
          </a:xfrm>
          <a:prstGeom prst="rect">
            <a:avLst/>
          </a:prstGeom>
        </p:spPr>
      </p:pic>
      <p:sp>
        <p:nvSpPr>
          <p:cNvPr id="12" name="Rechthoek 11">
            <a:extLst>
              <a:ext uri="{FF2B5EF4-FFF2-40B4-BE49-F238E27FC236}">
                <a16:creationId xmlns:a16="http://schemas.microsoft.com/office/drawing/2014/main" id="{B908AD22-AE7A-08D5-6699-C90A1BCA0B0D}"/>
              </a:ext>
            </a:extLst>
          </p:cNvPr>
          <p:cNvSpPr/>
          <p:nvPr/>
        </p:nvSpPr>
        <p:spPr>
          <a:xfrm>
            <a:off x="853306" y="2894799"/>
            <a:ext cx="10119181" cy="923330"/>
          </a:xfrm>
          <a:prstGeom prst="rect">
            <a:avLst/>
          </a:prstGeom>
          <a:noFill/>
        </p:spPr>
        <p:txBody>
          <a:bodyPr wrap="none" lIns="91440" tIns="45720" rIns="91440" bIns="45720">
            <a:spAutoFit/>
          </a:bodyPr>
          <a:lstStyle/>
          <a:p>
            <a:pPr algn="ctr"/>
            <a:r>
              <a:rPr lang="nl-NL" sz="5400" b="0" cap="none" spc="0" dirty="0">
                <a:ln w="0"/>
                <a:gradFill>
                  <a:gsLst>
                    <a:gs pos="0">
                      <a:srgbClr val="345634"/>
                    </a:gs>
                    <a:gs pos="53000">
                      <a:srgbClr val="54DF33"/>
                    </a:gs>
                    <a:gs pos="100000">
                      <a:schemeClr val="accent3">
                        <a:lumMod val="40000"/>
                        <a:lumOff val="60000"/>
                      </a:schemeClr>
                    </a:gs>
                  </a:gsLst>
                  <a:lin ang="5400000"/>
                </a:gradFill>
                <a:effectLst>
                  <a:reflection blurRad="6350" stA="53000" endA="300" endPos="35500" dir="5400000" sy="-90000" algn="bl" rotWithShape="0"/>
                </a:effectLst>
                <a:latin typeface="Arial Black" panose="020B0A04020102020204" pitchFamily="34" charset="0"/>
              </a:rPr>
              <a:t>Merci pour </a:t>
            </a:r>
            <a:r>
              <a:rPr lang="nl-NL" sz="5400" b="0" cap="none" spc="0" dirty="0" err="1">
                <a:ln w="0"/>
                <a:gradFill>
                  <a:gsLst>
                    <a:gs pos="0">
                      <a:srgbClr val="345634"/>
                    </a:gs>
                    <a:gs pos="53000">
                      <a:srgbClr val="54DF33"/>
                    </a:gs>
                    <a:gs pos="100000">
                      <a:schemeClr val="accent3">
                        <a:lumMod val="40000"/>
                        <a:lumOff val="60000"/>
                      </a:schemeClr>
                    </a:gs>
                  </a:gsLst>
                  <a:lin ang="5400000"/>
                </a:gradFill>
                <a:effectLst>
                  <a:reflection blurRad="6350" stA="53000" endA="300" endPos="35500" dir="5400000" sy="-90000" algn="bl" rotWithShape="0"/>
                </a:effectLst>
                <a:latin typeface="Arial Black" panose="020B0A04020102020204" pitchFamily="34" charset="0"/>
              </a:rPr>
              <a:t>votre</a:t>
            </a:r>
            <a:r>
              <a:rPr lang="nl-NL" sz="5400" b="0" cap="none" spc="0" dirty="0">
                <a:ln w="0"/>
                <a:gradFill>
                  <a:gsLst>
                    <a:gs pos="0">
                      <a:srgbClr val="345634"/>
                    </a:gs>
                    <a:gs pos="53000">
                      <a:srgbClr val="54DF33"/>
                    </a:gs>
                    <a:gs pos="100000">
                      <a:schemeClr val="accent3">
                        <a:lumMod val="40000"/>
                        <a:lumOff val="60000"/>
                      </a:schemeClr>
                    </a:gs>
                  </a:gsLst>
                  <a:lin ang="5400000"/>
                </a:gradFill>
                <a:effectLst>
                  <a:reflection blurRad="6350" stA="53000" endA="300" endPos="35500" dir="5400000" sy="-90000" algn="bl" rotWithShape="0"/>
                </a:effectLst>
                <a:latin typeface="Arial Black" panose="020B0A04020102020204" pitchFamily="34" charset="0"/>
              </a:rPr>
              <a:t> attention</a:t>
            </a:r>
          </a:p>
        </p:txBody>
      </p:sp>
    </p:spTree>
    <p:extLst>
      <p:ext uri="{BB962C8B-B14F-4D97-AF65-F5344CB8AC3E}">
        <p14:creationId xmlns:p14="http://schemas.microsoft.com/office/powerpoint/2010/main" val="26785884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descr="logo_krinkelsbelgie_balk_kort.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66632" y="1336708"/>
            <a:ext cx="6502420" cy="3506207"/>
          </a:xfrm>
          <a:prstGeom prst="rect">
            <a:avLst/>
          </a:prstGeom>
        </p:spPr>
      </p:pic>
    </p:spTree>
    <p:extLst>
      <p:ext uri="{BB962C8B-B14F-4D97-AF65-F5344CB8AC3E}">
        <p14:creationId xmlns:p14="http://schemas.microsoft.com/office/powerpoint/2010/main" val="401602239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th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th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8285</TotalTime>
  <Words>1369</Words>
  <Application>Microsoft Office PowerPoint</Application>
  <PresentationFormat>Grand écran</PresentationFormat>
  <Paragraphs>146</Paragraphs>
  <Slides>18</Slides>
  <Notes>17</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18</vt:i4>
      </vt:variant>
    </vt:vector>
  </HeadingPairs>
  <TitlesOfParts>
    <vt:vector size="26" baseType="lpstr">
      <vt:lpstr>Arial</vt:lpstr>
      <vt:lpstr>Arial</vt:lpstr>
      <vt:lpstr>Arial Black</vt:lpstr>
      <vt:lpstr>Avenir Light</vt:lpstr>
      <vt:lpstr>Calibri</vt:lpstr>
      <vt:lpstr>Century Gothic</vt:lpstr>
      <vt:lpstr>Times New Roman</vt:lpstr>
      <vt:lpstr>Office-thema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Sam DeVriendt</dc:creator>
  <cp:lastModifiedBy>Sophie Vermeesch</cp:lastModifiedBy>
  <cp:revision>468</cp:revision>
  <cp:lastPrinted>2022-09-07T11:08:11Z</cp:lastPrinted>
  <dcterms:created xsi:type="dcterms:W3CDTF">2014-10-15T08:28:19Z</dcterms:created>
  <dcterms:modified xsi:type="dcterms:W3CDTF">2022-09-22T16:30:27Z</dcterms:modified>
</cp:coreProperties>
</file>